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4" r:id="rId4"/>
    <p:sldId id="283" r:id="rId5"/>
    <p:sldId id="281" r:id="rId6"/>
    <p:sldId id="279" r:id="rId7"/>
    <p:sldId id="274" r:id="rId8"/>
    <p:sldId id="280" r:id="rId9"/>
    <p:sldId id="258" r:id="rId10"/>
    <p:sldId id="275" r:id="rId11"/>
    <p:sldId id="259" r:id="rId12"/>
    <p:sldId id="260" r:id="rId13"/>
    <p:sldId id="261" r:id="rId14"/>
    <p:sldId id="262" r:id="rId15"/>
    <p:sldId id="264" r:id="rId16"/>
    <p:sldId id="263" r:id="rId17"/>
    <p:sldId id="265" r:id="rId18"/>
    <p:sldId id="266" r:id="rId19"/>
    <p:sldId id="267" r:id="rId20"/>
    <p:sldId id="268" r:id="rId21"/>
    <p:sldId id="269" r:id="rId22"/>
    <p:sldId id="282" r:id="rId23"/>
    <p:sldId id="270" r:id="rId24"/>
    <p:sldId id="278" r:id="rId25"/>
    <p:sldId id="272" r:id="rId26"/>
    <p:sldId id="276" r:id="rId27"/>
    <p:sldId id="277" r:id="rId28"/>
    <p:sldId id="271" r:id="rId29"/>
    <p:sldId id="285" r:id="rId30"/>
    <p:sldId id="27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2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10/22/16</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10/22/16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10/22/16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10/22/16</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10/22/16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10/22/16</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10/22/16</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10/22/16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10/22/16</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10/22/16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10/22/16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10/22/16</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hayforker@comcast.net" TargetMode="External"/><Relationship Id="rId3"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PIANO TUNING PIN Study</a:t>
            </a:r>
            <a:endParaRPr lang="en-US" dirty="0"/>
          </a:p>
        </p:txBody>
      </p:sp>
      <p:sp>
        <p:nvSpPr>
          <p:cNvPr id="3" name="Subtitle 2"/>
          <p:cNvSpPr>
            <a:spLocks noGrp="1"/>
          </p:cNvSpPr>
          <p:nvPr>
            <p:ph type="subTitle" idx="1"/>
          </p:nvPr>
        </p:nvSpPr>
        <p:spPr/>
        <p:txBody>
          <a:bodyPr>
            <a:normAutofit fontScale="775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SYMPOSIUM at the GREEN MUSIC CENTER,</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SONOMA STATE UNIVERSITY  October 29, 2016</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descr="PTG new log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7184"/>
            <a:ext cx="4419600" cy="1933523"/>
          </a:xfrm>
          <a:prstGeom prst="rect">
            <a:avLst/>
          </a:prstGeom>
        </p:spPr>
      </p:pic>
      <p:pic>
        <p:nvPicPr>
          <p:cNvPr id="6" name="Picture 5" descr="TPfield.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087" y="147184"/>
            <a:ext cx="3289300" cy="2463800"/>
          </a:xfrm>
          <a:prstGeom prst="rect">
            <a:avLst/>
          </a:prstGeom>
        </p:spPr>
      </p:pic>
      <p:pic>
        <p:nvPicPr>
          <p:cNvPr id="7" name="Picture 6" descr="IMG_732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10" y="2727780"/>
            <a:ext cx="3514736" cy="2263866"/>
          </a:xfrm>
          <a:prstGeom prst="rect">
            <a:avLst/>
          </a:prstGeom>
        </p:spPr>
      </p:pic>
      <p:sp>
        <p:nvSpPr>
          <p:cNvPr id="8" name="TextBox 7"/>
          <p:cNvSpPr txBox="1"/>
          <p:nvPr/>
        </p:nvSpPr>
        <p:spPr>
          <a:xfrm>
            <a:off x="1341990" y="2080707"/>
            <a:ext cx="2332722"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rgbClr val="FF6600"/>
                </a:solidFill>
              </a:rPr>
              <a:t>San Francisco Chapter</a:t>
            </a:r>
            <a:endParaRPr lang="en-US" b="1" dirty="0">
              <a:ln w="50800"/>
              <a:solidFill>
                <a:srgbClr val="FF6600"/>
              </a:solidFill>
            </a:endParaRPr>
          </a:p>
        </p:txBody>
      </p:sp>
      <p:pic>
        <p:nvPicPr>
          <p:cNvPr id="9" name="Picture 8" descr="img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147" y="2727780"/>
            <a:ext cx="3251200" cy="2501900"/>
          </a:xfrm>
          <a:prstGeom prst="rect">
            <a:avLst/>
          </a:prstGeom>
        </p:spPr>
      </p:pic>
    </p:spTree>
    <p:extLst>
      <p:ext uri="{BB962C8B-B14F-4D97-AF65-F5344CB8AC3E}">
        <p14:creationId xmlns:p14="http://schemas.microsoft.com/office/powerpoint/2010/main" val="3286228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a treatise of 100 years ago…</a:t>
            </a:r>
            <a:endParaRPr lang="en-US" dirty="0"/>
          </a:p>
        </p:txBody>
      </p:sp>
      <p:sp>
        <p:nvSpPr>
          <p:cNvPr id="3" name="Content Placeholder 2"/>
          <p:cNvSpPr>
            <a:spLocks noGrp="1"/>
          </p:cNvSpPr>
          <p:nvPr>
            <p:ph sz="quarter" idx="1"/>
          </p:nvPr>
        </p:nvSpPr>
        <p:spPr>
          <a:xfrm>
            <a:off x="625279" y="1600199"/>
            <a:ext cx="5908166" cy="5038245"/>
          </a:xfrm>
        </p:spPr>
        <p:txBody>
          <a:bodyPr>
            <a:normAutofit/>
          </a:bodyPr>
          <a:lstStyle/>
          <a:p>
            <a:pPr marL="0" indent="0">
              <a:buNone/>
            </a:pPr>
            <a:r>
              <a:rPr lang="en-US" sz="1600" dirty="0" smtClean="0"/>
              <a:t>“For over a century efforts have been made to supersede the tuning pin driven into a wooden plank, and numerous inventions have been lodged with the Patent Office intended to make tuning more delicate and more stable. Plainly some of them must have been </a:t>
            </a:r>
            <a:r>
              <a:rPr lang="en-US" sz="1600" dirty="0"/>
              <a:t>d</a:t>
            </a:r>
            <a:r>
              <a:rPr lang="en-US" sz="1600" dirty="0" smtClean="0"/>
              <a:t>esigned by men altogether without personal experience as tuners.  Two main ideas run through all of them:</a:t>
            </a:r>
          </a:p>
          <a:p>
            <a:pPr marL="0" indent="0">
              <a:buNone/>
            </a:pPr>
            <a:r>
              <a:rPr lang="en-US" sz="1600" dirty="0" smtClean="0"/>
              <a:t>(1) to provide a bolt-and-nut action in place of the twisting action of the wrest pin, and (2) to set the wrest pin in metal instead of wood.  </a:t>
            </a:r>
          </a:p>
          <a:p>
            <a:pPr marL="0" indent="0">
              <a:buNone/>
            </a:pPr>
            <a:r>
              <a:rPr lang="en-US" sz="1600" dirty="0" smtClean="0"/>
              <a:t>The first plan has proved in every instance a failure.  Their expensiveness would prevent general acceptance, and tuners found them difficult to manage and less stable.  The other has aimed at the exclusion of a wooden pin block entirely, fixing tuning pins in an iron plate.  This required specially made &amp; fitted pins whose cost has been prohibitive, and tuning pins in contact with iron become immovable by being rusted together.”</a:t>
            </a:r>
          </a:p>
          <a:p>
            <a:pPr marL="0" indent="0">
              <a:buNone/>
            </a:pPr>
            <a:r>
              <a:rPr lang="en-US" sz="1600" dirty="0" smtClean="0"/>
              <a:t>From “The Art of Pianoforte Construction” by Samuel </a:t>
            </a:r>
            <a:r>
              <a:rPr lang="en-US" sz="1600" dirty="0" err="1" smtClean="0"/>
              <a:t>Wolfenden</a:t>
            </a:r>
            <a:r>
              <a:rPr lang="en-US" sz="1600" dirty="0" smtClean="0"/>
              <a:t>, copyright 1916.  </a:t>
            </a:r>
            <a:endParaRPr lang="en-US" sz="1600" dirty="0"/>
          </a:p>
        </p:txBody>
      </p:sp>
      <p:pic>
        <p:nvPicPr>
          <p:cNvPr id="4" name="Picture 3" descr="IMG_737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0814" y="1972619"/>
            <a:ext cx="2602547" cy="4017295"/>
          </a:xfrm>
          <a:prstGeom prst="rect">
            <a:avLst/>
          </a:prstGeom>
        </p:spPr>
      </p:pic>
    </p:spTree>
    <p:extLst>
      <p:ext uri="{BB962C8B-B14F-4D97-AF65-F5344CB8AC3E}">
        <p14:creationId xmlns:p14="http://schemas.microsoft.com/office/powerpoint/2010/main" val="285593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bad ideas…</a:t>
            </a:r>
            <a:endParaRPr lang="en-US" dirty="0"/>
          </a:p>
        </p:txBody>
      </p:sp>
      <p:pic>
        <p:nvPicPr>
          <p:cNvPr id="4" name="Content Placeholder 3" descr="Screenshot 2016-09-04 14.41.16.png"/>
          <p:cNvPicPr>
            <a:picLocks noGrp="1" noChangeAspect="1"/>
          </p:cNvPicPr>
          <p:nvPr>
            <p:ph sz="quarter" idx="1"/>
          </p:nvPr>
        </p:nvPicPr>
        <p:blipFill rotWithShape="1">
          <a:blip r:embed="rId2">
            <a:alphaModFix/>
            <a:extLst>
              <a:ext uri="{28A0092B-C50C-407E-A947-70E740481C1C}">
                <a14:useLocalDpi xmlns:a14="http://schemas.microsoft.com/office/drawing/2010/main" val="0"/>
              </a:ext>
            </a:extLst>
          </a:blip>
          <a:srcRect l="1935" t="2676" r="2011" b="3008"/>
          <a:stretch/>
        </p:blipFill>
        <p:spPr>
          <a:xfrm>
            <a:off x="612648" y="1807928"/>
            <a:ext cx="4880843" cy="4480134"/>
          </a:xfrm>
          <a:prstGeom prst="rect">
            <a:avLst/>
          </a:prstGeom>
          <a:noFill/>
          <a:ln>
            <a:noFill/>
          </a:ln>
        </p:spPr>
      </p:pic>
      <p:sp>
        <p:nvSpPr>
          <p:cNvPr id="5" name="TextBox 4"/>
          <p:cNvSpPr txBox="1"/>
          <p:nvPr/>
        </p:nvSpPr>
        <p:spPr>
          <a:xfrm>
            <a:off x="5493491" y="2732480"/>
            <a:ext cx="1965928" cy="2031325"/>
          </a:xfrm>
          <a:prstGeom prst="rect">
            <a:avLst/>
          </a:prstGeom>
          <a:noFill/>
        </p:spPr>
        <p:txBody>
          <a:bodyPr wrap="square" rtlCol="0">
            <a:spAutoFit/>
          </a:bodyPr>
          <a:lstStyle/>
          <a:p>
            <a:r>
              <a:rPr lang="en-US" dirty="0"/>
              <a:t>T</a:t>
            </a:r>
            <a:r>
              <a:rPr lang="en-US" dirty="0" smtClean="0"/>
              <a:t>his one was designed to make the pin tighter to keep the string in tune; a misguided and expensive idea?  </a:t>
            </a:r>
            <a:endParaRPr lang="en-US" dirty="0"/>
          </a:p>
        </p:txBody>
      </p:sp>
    </p:spTree>
    <p:extLst>
      <p:ext uri="{BB962C8B-B14F-4D97-AF65-F5344CB8AC3E}">
        <p14:creationId xmlns:p14="http://schemas.microsoft.com/office/powerpoint/2010/main" val="21438752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 the pins in place - seriously?</a:t>
            </a:r>
            <a:endParaRPr lang="en-US" dirty="0"/>
          </a:p>
        </p:txBody>
      </p:sp>
      <p:pic>
        <p:nvPicPr>
          <p:cNvPr id="4" name="Content Placeholder 3" descr="Screenshot 2016-09-04 14.42.51.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433" t="-1" r="1" b="-3384"/>
          <a:stretch/>
        </p:blipFill>
        <p:spPr>
          <a:xfrm>
            <a:off x="4357015" y="1600200"/>
            <a:ext cx="4409033" cy="4768460"/>
          </a:xfrm>
        </p:spPr>
      </p:pic>
      <p:sp>
        <p:nvSpPr>
          <p:cNvPr id="5" name="TextBox 4"/>
          <p:cNvSpPr txBox="1"/>
          <p:nvPr/>
        </p:nvSpPr>
        <p:spPr>
          <a:xfrm>
            <a:off x="502732" y="3818697"/>
            <a:ext cx="3519127" cy="646331"/>
          </a:xfrm>
          <a:prstGeom prst="rect">
            <a:avLst/>
          </a:prstGeom>
          <a:noFill/>
        </p:spPr>
        <p:txBody>
          <a:bodyPr wrap="square" rtlCol="0">
            <a:spAutoFit/>
          </a:bodyPr>
          <a:lstStyle/>
          <a:p>
            <a:r>
              <a:rPr lang="en-US" dirty="0" smtClean="0"/>
              <a:t>Another complicated, costly and probably foolish idea.  </a:t>
            </a:r>
            <a:endParaRPr lang="en-US" dirty="0"/>
          </a:p>
        </p:txBody>
      </p:sp>
    </p:spTree>
    <p:extLst>
      <p:ext uri="{BB962C8B-B14F-4D97-AF65-F5344CB8AC3E}">
        <p14:creationId xmlns:p14="http://schemas.microsoft.com/office/powerpoint/2010/main" val="35445825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that worked --</a:t>
            </a:r>
            <a:endParaRPr lang="en-US" dirty="0"/>
          </a:p>
        </p:txBody>
      </p:sp>
      <p:pic>
        <p:nvPicPr>
          <p:cNvPr id="4" name="Content Placeholder 3" descr="ScrewStringer2.jpg"/>
          <p:cNvPicPr>
            <a:picLocks noGrp="1" noChangeAspect="1"/>
          </p:cNvPicPr>
          <p:nvPr>
            <p:ph sz="quarter" idx="1"/>
          </p:nvPr>
        </p:nvPicPr>
        <p:blipFill>
          <a:blip r:embed="rId2">
            <a:extLst>
              <a:ext uri="{28A0092B-C50C-407E-A947-70E740481C1C}">
                <a14:useLocalDpi xmlns:a14="http://schemas.microsoft.com/office/drawing/2010/main" val="0"/>
              </a:ext>
            </a:extLst>
          </a:blip>
          <a:srcRect l="224" r="224"/>
          <a:stretch>
            <a:fillRect/>
          </a:stretch>
        </p:blipFill>
        <p:spPr>
          <a:xfrm>
            <a:off x="612648" y="1600200"/>
            <a:ext cx="5914056" cy="3261021"/>
          </a:xfrm>
        </p:spPr>
      </p:pic>
      <p:sp>
        <p:nvSpPr>
          <p:cNvPr id="5" name="TextBox 4"/>
          <p:cNvSpPr txBox="1"/>
          <p:nvPr/>
        </p:nvSpPr>
        <p:spPr>
          <a:xfrm>
            <a:off x="687950" y="5044560"/>
            <a:ext cx="7770305" cy="1754327"/>
          </a:xfrm>
          <a:prstGeom prst="rect">
            <a:avLst/>
          </a:prstGeom>
          <a:noFill/>
        </p:spPr>
        <p:txBody>
          <a:bodyPr wrap="square" rtlCol="0">
            <a:spAutoFit/>
          </a:bodyPr>
          <a:lstStyle/>
          <a:p>
            <a:r>
              <a:rPr lang="en-US" dirty="0" smtClean="0"/>
              <a:t>Mason &amp; Hamlin adopted the 1888 “screw-stringer” invention, which eliminated the wooden </a:t>
            </a:r>
            <a:r>
              <a:rPr lang="en-US" dirty="0" err="1" smtClean="0"/>
              <a:t>pinblock</a:t>
            </a:r>
            <a:r>
              <a:rPr lang="en-US" dirty="0" smtClean="0"/>
              <a:t> that’s subject to climate variations.  They used this on uprights and </a:t>
            </a:r>
            <a:r>
              <a:rPr lang="en-US" dirty="0" err="1" smtClean="0"/>
              <a:t>grands</a:t>
            </a:r>
            <a:r>
              <a:rPr lang="en-US" dirty="0" smtClean="0"/>
              <a:t> for quite a few years.  Some of these are still around, and technicians report they are easy to tune, hold a tuning well, and don’t get loose over time.  In spite of its success, the system was eventually abandoned because it was expensive to manufacture.  </a:t>
            </a:r>
            <a:endParaRPr lang="en-US" dirty="0"/>
          </a:p>
        </p:txBody>
      </p:sp>
    </p:spTree>
    <p:extLst>
      <p:ext uri="{BB962C8B-B14F-4D97-AF65-F5344CB8AC3E}">
        <p14:creationId xmlns:p14="http://schemas.microsoft.com/office/powerpoint/2010/main" val="10990432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Steinway also tried --</a:t>
            </a:r>
            <a:endParaRPr lang="en-US" dirty="0"/>
          </a:p>
        </p:txBody>
      </p:sp>
      <p:sp>
        <p:nvSpPr>
          <p:cNvPr id="3" name="Content Placeholder 2"/>
          <p:cNvSpPr>
            <a:spLocks noGrp="1"/>
          </p:cNvSpPr>
          <p:nvPr>
            <p:ph sz="quarter" idx="1"/>
          </p:nvPr>
        </p:nvSpPr>
        <p:spPr>
          <a:xfrm>
            <a:off x="612648" y="1946591"/>
            <a:ext cx="8153400" cy="692782"/>
          </a:xfrm>
        </p:spPr>
        <p:txBody>
          <a:bodyPr>
            <a:normAutofit fontScale="92500" lnSpcReduction="20000"/>
          </a:bodyPr>
          <a:lstStyle/>
          <a:p>
            <a:r>
              <a:rPr lang="en-US" sz="1600" dirty="0" smtClean="0"/>
              <a:t>Paul </a:t>
            </a:r>
            <a:r>
              <a:rPr lang="en-US" sz="1600" dirty="0" err="1" smtClean="0"/>
              <a:t>Bilhuber</a:t>
            </a:r>
            <a:r>
              <a:rPr lang="en-US" sz="1600" dirty="0" smtClean="0"/>
              <a:t>, longtime Steinway employee and designer, made an attempt at improving stability by redesigning both the </a:t>
            </a:r>
            <a:r>
              <a:rPr lang="en-US" sz="1600" dirty="0" err="1" smtClean="0"/>
              <a:t>pinblock</a:t>
            </a:r>
            <a:r>
              <a:rPr lang="en-US" sz="1600" dirty="0" smtClean="0"/>
              <a:t> and the </a:t>
            </a:r>
            <a:r>
              <a:rPr lang="en-US" sz="1600" i="1" dirty="0" smtClean="0">
                <a:solidFill>
                  <a:srgbClr val="FF0000"/>
                </a:solidFill>
              </a:rPr>
              <a:t>method of fitting the </a:t>
            </a:r>
            <a:r>
              <a:rPr lang="en-US" sz="1600" i="1" dirty="0" err="1" smtClean="0">
                <a:solidFill>
                  <a:srgbClr val="FF0000"/>
                </a:solidFill>
              </a:rPr>
              <a:t>pinblock</a:t>
            </a:r>
            <a:r>
              <a:rPr lang="en-US" sz="1600" i="1" dirty="0" smtClean="0">
                <a:solidFill>
                  <a:srgbClr val="FF0000"/>
                </a:solidFill>
              </a:rPr>
              <a:t> to the plate</a:t>
            </a:r>
            <a:r>
              <a:rPr lang="en-US" sz="1600" dirty="0" smtClean="0"/>
              <a:t>.  As far as we know, this system was never put in practice.  </a:t>
            </a:r>
            <a:endParaRPr lang="en-US" sz="1600" dirty="0"/>
          </a:p>
        </p:txBody>
      </p:sp>
      <p:pic>
        <p:nvPicPr>
          <p:cNvPr id="4" name="Picture 3" descr="Screenshot 2016-09-04 16.33.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897" y="2903917"/>
            <a:ext cx="5842000" cy="3505200"/>
          </a:xfrm>
          <a:prstGeom prst="rect">
            <a:avLst/>
          </a:prstGeom>
        </p:spPr>
      </p:pic>
    </p:spTree>
    <p:extLst>
      <p:ext uri="{BB962C8B-B14F-4D97-AF65-F5344CB8AC3E}">
        <p14:creationId xmlns:p14="http://schemas.microsoft.com/office/powerpoint/2010/main" val="13370380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Steinway idea…</a:t>
            </a:r>
            <a:endParaRPr lang="en-US" dirty="0"/>
          </a:p>
        </p:txBody>
      </p:sp>
      <p:sp>
        <p:nvSpPr>
          <p:cNvPr id="3" name="Content Placeholder 2"/>
          <p:cNvSpPr>
            <a:spLocks noGrp="1"/>
          </p:cNvSpPr>
          <p:nvPr>
            <p:ph sz="quarter" idx="1"/>
          </p:nvPr>
        </p:nvSpPr>
        <p:spPr/>
        <p:txBody>
          <a:bodyPr>
            <a:normAutofit/>
          </a:bodyPr>
          <a:lstStyle/>
          <a:p>
            <a:r>
              <a:rPr lang="en-US" sz="1600" dirty="0" smtClean="0"/>
              <a:t>As recently as 1963 Frank Walsh at Steinway designed a </a:t>
            </a:r>
            <a:r>
              <a:rPr lang="en-US" sz="1600" dirty="0" err="1" smtClean="0"/>
              <a:t>pinblock</a:t>
            </a:r>
            <a:r>
              <a:rPr lang="en-US" sz="1600" dirty="0" smtClean="0"/>
              <a:t> that would </a:t>
            </a:r>
            <a:r>
              <a:rPr lang="en-US" sz="1600" i="1" dirty="0" smtClean="0">
                <a:solidFill>
                  <a:srgbClr val="FF0000"/>
                </a:solidFill>
              </a:rPr>
              <a:t>“eliminate the stick-slip characteristic, while tuning pins would be held tight yet turn more smoothly and easily, for easy yet solid tuning, maintaining these qualities throughout long periods of use.”</a:t>
            </a:r>
            <a:r>
              <a:rPr lang="en-US" sz="1600" dirty="0" smtClean="0"/>
              <a:t>  Don’t we wish that had succeeded?  </a:t>
            </a:r>
            <a:endParaRPr lang="en-US" sz="1600" dirty="0"/>
          </a:p>
        </p:txBody>
      </p:sp>
      <p:pic>
        <p:nvPicPr>
          <p:cNvPr id="4" name="Picture 3" descr="Screenshot 2016-09-04 17.11.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32" y="3505200"/>
            <a:ext cx="8420100" cy="2590800"/>
          </a:xfrm>
          <a:prstGeom prst="rect">
            <a:avLst/>
          </a:prstGeom>
        </p:spPr>
      </p:pic>
    </p:spTree>
    <p:extLst>
      <p:ext uri="{BB962C8B-B14F-4D97-AF65-F5344CB8AC3E}">
        <p14:creationId xmlns:p14="http://schemas.microsoft.com/office/powerpoint/2010/main" val="34871619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Baldwin’s efforts ---</a:t>
            </a:r>
            <a:endParaRPr lang="en-US" dirty="0"/>
          </a:p>
        </p:txBody>
      </p:sp>
      <p:sp>
        <p:nvSpPr>
          <p:cNvPr id="3" name="Content Placeholder 2"/>
          <p:cNvSpPr>
            <a:spLocks noGrp="1"/>
          </p:cNvSpPr>
          <p:nvPr>
            <p:ph sz="quarter" idx="1"/>
          </p:nvPr>
        </p:nvSpPr>
        <p:spPr>
          <a:xfrm>
            <a:off x="612648" y="1600200"/>
            <a:ext cx="8153400" cy="3232700"/>
          </a:xfrm>
        </p:spPr>
        <p:txBody>
          <a:bodyPr>
            <a:normAutofit fontScale="92500" lnSpcReduction="20000"/>
          </a:bodyPr>
          <a:lstStyle/>
          <a:p>
            <a:r>
              <a:rPr lang="en-US" sz="1600" dirty="0" smtClean="0"/>
              <a:t>Baldwin designers addressed the issue several times over a period of years, with both </a:t>
            </a:r>
            <a:r>
              <a:rPr lang="en-US" sz="1600" dirty="0" err="1" smtClean="0"/>
              <a:t>pinblock</a:t>
            </a:r>
            <a:r>
              <a:rPr lang="en-US" sz="1600" dirty="0" smtClean="0"/>
              <a:t> and tuning pin re-designs.  Carl </a:t>
            </a:r>
            <a:r>
              <a:rPr lang="en-US" sz="1600" dirty="0" err="1" smtClean="0"/>
              <a:t>Trinkle’s</a:t>
            </a:r>
            <a:r>
              <a:rPr lang="en-US" sz="1600" dirty="0" smtClean="0"/>
              <a:t> 1956 patent for a </a:t>
            </a:r>
            <a:r>
              <a:rPr lang="en-US" sz="1600" i="1" dirty="0" smtClean="0">
                <a:solidFill>
                  <a:srgbClr val="FF0000"/>
                </a:solidFill>
              </a:rPr>
              <a:t>resin-bonded, </a:t>
            </a:r>
            <a:r>
              <a:rPr lang="en-US" sz="1600" i="1" dirty="0" err="1" smtClean="0">
                <a:solidFill>
                  <a:srgbClr val="FF0000"/>
                </a:solidFill>
              </a:rPr>
              <a:t>multilaminated</a:t>
            </a:r>
            <a:r>
              <a:rPr lang="en-US" sz="1600" i="1" dirty="0" smtClean="0">
                <a:solidFill>
                  <a:srgbClr val="FF0000"/>
                </a:solidFill>
              </a:rPr>
              <a:t> </a:t>
            </a:r>
            <a:r>
              <a:rPr lang="en-US" sz="1600" i="1" dirty="0" err="1" smtClean="0">
                <a:solidFill>
                  <a:srgbClr val="FF0000"/>
                </a:solidFill>
              </a:rPr>
              <a:t>pinblock</a:t>
            </a:r>
            <a:r>
              <a:rPr lang="en-US" sz="1600" i="1" dirty="0" smtClean="0">
                <a:solidFill>
                  <a:srgbClr val="FF0000"/>
                </a:solidFill>
              </a:rPr>
              <a:t> </a:t>
            </a:r>
            <a:r>
              <a:rPr lang="en-US" sz="1600" dirty="0" smtClean="0"/>
              <a:t>could have been the start of their infamous ultra-tight, snapping tuning pins.  But his patent application contains valuable information relating to tuning pin tightness:</a:t>
            </a:r>
          </a:p>
          <a:p>
            <a:endParaRPr lang="en-US" sz="1600" dirty="0"/>
          </a:p>
          <a:p>
            <a:r>
              <a:rPr lang="en-US" sz="1600" dirty="0" smtClean="0"/>
              <a:t>“The average piano tuner prefers a pin which has a torque in the range of </a:t>
            </a:r>
            <a:r>
              <a:rPr lang="en-US" sz="1600" dirty="0" smtClean="0">
                <a:solidFill>
                  <a:srgbClr val="FF0000"/>
                </a:solidFill>
              </a:rPr>
              <a:t>75 to 150 inch pounds</a:t>
            </a:r>
            <a:r>
              <a:rPr lang="en-US" sz="1600" dirty="0" smtClean="0"/>
              <a:t>.” </a:t>
            </a:r>
          </a:p>
          <a:p>
            <a:r>
              <a:rPr lang="en-US" sz="1600" dirty="0" smtClean="0"/>
              <a:t>“A torque over the life of the instrument in the range of </a:t>
            </a:r>
            <a:r>
              <a:rPr lang="en-US" sz="1600" dirty="0" smtClean="0">
                <a:solidFill>
                  <a:srgbClr val="FF0000"/>
                </a:solidFill>
              </a:rPr>
              <a:t>50 to 100 inch pounds</a:t>
            </a:r>
            <a:r>
              <a:rPr lang="en-US" sz="1600" dirty="0" smtClean="0"/>
              <a:t> is regarded as </a:t>
            </a:r>
            <a:r>
              <a:rPr lang="en-US" sz="1600" dirty="0" smtClean="0">
                <a:solidFill>
                  <a:srgbClr val="FF0000"/>
                </a:solidFill>
              </a:rPr>
              <a:t>ideal</a:t>
            </a:r>
            <a:r>
              <a:rPr lang="en-US" sz="1600" dirty="0" smtClean="0"/>
              <a:t>.”</a:t>
            </a:r>
          </a:p>
          <a:p>
            <a:r>
              <a:rPr lang="en-US" sz="1600" dirty="0" smtClean="0"/>
              <a:t>“Pins having a torque of </a:t>
            </a:r>
            <a:r>
              <a:rPr lang="en-US" sz="1600" dirty="0" smtClean="0">
                <a:solidFill>
                  <a:srgbClr val="FF0000"/>
                </a:solidFill>
              </a:rPr>
              <a:t>35 inch pounds </a:t>
            </a:r>
            <a:r>
              <a:rPr lang="en-US" sz="1600" dirty="0" smtClean="0"/>
              <a:t>or less are regarded as “</a:t>
            </a:r>
            <a:r>
              <a:rPr lang="en-US" sz="1600" dirty="0" smtClean="0">
                <a:solidFill>
                  <a:srgbClr val="FF0000"/>
                </a:solidFill>
              </a:rPr>
              <a:t>loose</a:t>
            </a:r>
            <a:r>
              <a:rPr lang="en-US" sz="1600" dirty="0" smtClean="0"/>
              <a:t>.” “</a:t>
            </a:r>
            <a:endParaRPr lang="en-US" sz="1600" dirty="0"/>
          </a:p>
          <a:p>
            <a:r>
              <a:rPr lang="en-US" sz="1600" dirty="0" smtClean="0"/>
              <a:t>“The hole size compared with the diameter of the tuning pin was found to be a matter of very substantial importance.”  </a:t>
            </a:r>
          </a:p>
          <a:p>
            <a:r>
              <a:rPr lang="en-US" sz="1600" dirty="0" smtClean="0"/>
              <a:t>“Substantial stabilization of the tuning pin torque occurs after the conclusion of three wet-dry cycles.”  </a:t>
            </a:r>
          </a:p>
          <a:p>
            <a:endParaRPr lang="en-US" sz="1600" dirty="0" smtClean="0"/>
          </a:p>
          <a:p>
            <a:pPr marL="0" indent="0">
              <a:buNone/>
            </a:pPr>
            <a:r>
              <a:rPr lang="en-US" sz="1600" dirty="0" smtClean="0"/>
              <a:t>	 These statements give us some useful parameters for our study.  </a:t>
            </a:r>
          </a:p>
          <a:p>
            <a:endParaRPr lang="en-US" sz="1600" dirty="0"/>
          </a:p>
          <a:p>
            <a:endParaRPr lang="en-US" sz="1600" dirty="0" smtClean="0"/>
          </a:p>
          <a:p>
            <a:endParaRPr lang="en-US" sz="1600" dirty="0"/>
          </a:p>
        </p:txBody>
      </p:sp>
    </p:spTree>
    <p:extLst>
      <p:ext uri="{BB962C8B-B14F-4D97-AF65-F5344CB8AC3E}">
        <p14:creationId xmlns:p14="http://schemas.microsoft.com/office/powerpoint/2010/main" val="36640766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Kawai was on it too:</a:t>
            </a:r>
            <a:endParaRPr lang="en-US" dirty="0"/>
          </a:p>
        </p:txBody>
      </p:sp>
      <p:sp>
        <p:nvSpPr>
          <p:cNvPr id="3" name="Content Placeholder 2"/>
          <p:cNvSpPr>
            <a:spLocks noGrp="1"/>
          </p:cNvSpPr>
          <p:nvPr>
            <p:ph sz="quarter" idx="1"/>
          </p:nvPr>
        </p:nvSpPr>
        <p:spPr>
          <a:xfrm>
            <a:off x="4330556" y="1600200"/>
            <a:ext cx="4435492" cy="1848092"/>
          </a:xfrm>
        </p:spPr>
        <p:txBody>
          <a:bodyPr>
            <a:normAutofit/>
          </a:bodyPr>
          <a:lstStyle/>
          <a:p>
            <a:r>
              <a:rPr lang="en-US" sz="1600" dirty="0" smtClean="0"/>
              <a:t>A US patent was granted in 1969 to Masao Kanda and assigned to Kawai for </a:t>
            </a:r>
            <a:r>
              <a:rPr lang="en-US" sz="1600" i="1" dirty="0" smtClean="0"/>
              <a:t>a </a:t>
            </a:r>
            <a:r>
              <a:rPr lang="en-US" sz="1600" i="1" dirty="0" smtClean="0">
                <a:solidFill>
                  <a:srgbClr val="FF0000"/>
                </a:solidFill>
              </a:rPr>
              <a:t>synthetic </a:t>
            </a:r>
            <a:r>
              <a:rPr lang="en-US" sz="1600" i="1" dirty="0" err="1" smtClean="0">
                <a:solidFill>
                  <a:srgbClr val="FF0000"/>
                </a:solidFill>
              </a:rPr>
              <a:t>pinblock</a:t>
            </a:r>
            <a:r>
              <a:rPr lang="en-US" sz="1600" dirty="0" smtClean="0"/>
              <a:t>.  He gave torque values in kilograms/centimeter, which when converted to inch-pounds are comparable to Baldwin’s figures.    </a:t>
            </a:r>
            <a:endParaRPr lang="en-US" sz="1600" dirty="0"/>
          </a:p>
        </p:txBody>
      </p:sp>
      <p:pic>
        <p:nvPicPr>
          <p:cNvPr id="4" name="Picture 3" descr="Screenshot 2016-09-04 17.30.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0438"/>
            <a:ext cx="4530368" cy="5367561"/>
          </a:xfrm>
          <a:prstGeom prst="rect">
            <a:avLst/>
          </a:prstGeom>
        </p:spPr>
      </p:pic>
      <p:sp>
        <p:nvSpPr>
          <p:cNvPr id="5" name="TextBox 4"/>
          <p:cNvSpPr txBox="1"/>
          <p:nvPr/>
        </p:nvSpPr>
        <p:spPr>
          <a:xfrm>
            <a:off x="4648071" y="5176847"/>
            <a:ext cx="3686706" cy="830997"/>
          </a:xfrm>
          <a:prstGeom prst="rect">
            <a:avLst/>
          </a:prstGeom>
          <a:noFill/>
        </p:spPr>
        <p:txBody>
          <a:bodyPr wrap="square" rtlCol="0">
            <a:spAutoFit/>
          </a:bodyPr>
          <a:lstStyle/>
          <a:p>
            <a:r>
              <a:rPr lang="en-US" sz="1600" dirty="0" smtClean="0"/>
              <a:t>The scale of “pin holding force,” converted by multiplying by .87, goes from about 85 to 250 inch/pounds.</a:t>
            </a:r>
            <a:endParaRPr lang="en-US" sz="1600" dirty="0"/>
          </a:p>
        </p:txBody>
      </p:sp>
      <p:sp>
        <p:nvSpPr>
          <p:cNvPr id="6" name="Left Arrow 5"/>
          <p:cNvSpPr/>
          <p:nvPr/>
        </p:nvSpPr>
        <p:spPr>
          <a:xfrm>
            <a:off x="3669663" y="5379688"/>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63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Kawai tries a different approach</a:t>
            </a:r>
            <a:endParaRPr lang="en-US" dirty="0"/>
          </a:p>
        </p:txBody>
      </p:sp>
      <p:sp>
        <p:nvSpPr>
          <p:cNvPr id="3" name="Content Placeholder 2"/>
          <p:cNvSpPr>
            <a:spLocks noGrp="1"/>
          </p:cNvSpPr>
          <p:nvPr>
            <p:ph sz="quarter" idx="1"/>
          </p:nvPr>
        </p:nvSpPr>
        <p:spPr>
          <a:xfrm>
            <a:off x="612648" y="1600200"/>
            <a:ext cx="8153400" cy="1451230"/>
          </a:xfrm>
        </p:spPr>
        <p:txBody>
          <a:bodyPr>
            <a:normAutofit/>
          </a:bodyPr>
          <a:lstStyle/>
          <a:p>
            <a:r>
              <a:rPr lang="en-US" sz="1600" dirty="0" smtClean="0"/>
              <a:t>A 1973 Kawai patent returned to a wood </a:t>
            </a:r>
            <a:r>
              <a:rPr lang="en-US" sz="1600" dirty="0" err="1" smtClean="0"/>
              <a:t>pinblock</a:t>
            </a:r>
            <a:r>
              <a:rPr lang="en-US" sz="1600" dirty="0" smtClean="0"/>
              <a:t>, with multiple layers bonded together with resin.  The chart compares the pin holding force of the invention compared to conventional </a:t>
            </a:r>
            <a:r>
              <a:rPr lang="en-US" sz="1600" dirty="0" err="1" smtClean="0"/>
              <a:t>pinblocks</a:t>
            </a:r>
            <a:r>
              <a:rPr lang="en-US" sz="1600" dirty="0" smtClean="0"/>
              <a:t> over a period of 3-4 months.  Torques converted to inch/pounds range from 150 to 100 for the patent </a:t>
            </a:r>
            <a:r>
              <a:rPr lang="en-US" sz="1600" dirty="0" err="1" smtClean="0"/>
              <a:t>pinblock</a:t>
            </a:r>
            <a:r>
              <a:rPr lang="en-US" sz="1600" dirty="0" smtClean="0"/>
              <a:t>, compared to 140 to 70 for the conventional block.  </a:t>
            </a:r>
            <a:endParaRPr lang="en-US" sz="1600" dirty="0"/>
          </a:p>
        </p:txBody>
      </p:sp>
      <p:pic>
        <p:nvPicPr>
          <p:cNvPr id="4" name="Picture 3" descr="Screenshot 2016-09-04 17.34.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258" y="2969244"/>
            <a:ext cx="4021730" cy="3706861"/>
          </a:xfrm>
          <a:prstGeom prst="rect">
            <a:avLst/>
          </a:prstGeom>
        </p:spPr>
      </p:pic>
    </p:spTree>
    <p:extLst>
      <p:ext uri="{BB962C8B-B14F-4D97-AF65-F5344CB8AC3E}">
        <p14:creationId xmlns:p14="http://schemas.microsoft.com/office/powerpoint/2010/main" val="27554026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Baldwin effort</a:t>
            </a:r>
            <a:endParaRPr lang="en-US" dirty="0"/>
          </a:p>
        </p:txBody>
      </p:sp>
      <p:sp>
        <p:nvSpPr>
          <p:cNvPr id="3" name="Content Placeholder 2"/>
          <p:cNvSpPr>
            <a:spLocks noGrp="1"/>
          </p:cNvSpPr>
          <p:nvPr>
            <p:ph sz="quarter" idx="1"/>
          </p:nvPr>
        </p:nvSpPr>
        <p:spPr>
          <a:xfrm>
            <a:off x="612648" y="1760127"/>
            <a:ext cx="8153400" cy="1671265"/>
          </a:xfrm>
        </p:spPr>
        <p:txBody>
          <a:bodyPr>
            <a:normAutofit/>
          </a:bodyPr>
          <a:lstStyle/>
          <a:p>
            <a:pPr marL="0" indent="0">
              <a:buNone/>
            </a:pPr>
            <a:r>
              <a:rPr lang="en-US" sz="1600" dirty="0" smtClean="0"/>
              <a:t>A 1990 patent granted to Baldwin’s longtime Director of Piano Research Harold A. Conklin, Jr. has a  promising-looking redesign of ordinary tuning pins, with the addition of commonly available nuts &amp; pressure washers, </a:t>
            </a:r>
            <a:r>
              <a:rPr lang="en-US" sz="1600" i="1" dirty="0" smtClean="0"/>
              <a:t>enabling never-before-possible control of tuning pin torque </a:t>
            </a:r>
            <a:r>
              <a:rPr lang="en-US" sz="1600" i="1" dirty="0" smtClean="0">
                <a:solidFill>
                  <a:srgbClr val="FF0000"/>
                </a:solidFill>
              </a:rPr>
              <a:t>after</a:t>
            </a:r>
            <a:r>
              <a:rPr lang="en-US" sz="1600" i="1" dirty="0" smtClean="0"/>
              <a:t> holes are drilled and pins installed</a:t>
            </a:r>
            <a:r>
              <a:rPr lang="en-US" sz="1600" dirty="0" smtClean="0"/>
              <a:t>.  It completely eliminates the wooden </a:t>
            </a:r>
            <a:r>
              <a:rPr lang="en-US" sz="1600" dirty="0" err="1" smtClean="0"/>
              <a:t>pinblock</a:t>
            </a:r>
            <a:r>
              <a:rPr lang="en-US" sz="1600" dirty="0" smtClean="0"/>
              <a:t> with all it’s climate &amp; drilling problems; tuning pins are installed directly through the iron plate.  </a:t>
            </a:r>
            <a:endParaRPr lang="en-US" sz="1600" dirty="0"/>
          </a:p>
        </p:txBody>
      </p:sp>
      <p:pic>
        <p:nvPicPr>
          <p:cNvPr id="4" name="Picture 3" descr="Screenshot 2016-09-04 18.19.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155" y="3431393"/>
            <a:ext cx="2875190" cy="2576673"/>
          </a:xfrm>
          <a:prstGeom prst="rect">
            <a:avLst/>
          </a:prstGeom>
        </p:spPr>
      </p:pic>
    </p:spTree>
    <p:extLst>
      <p:ext uri="{BB962C8B-B14F-4D97-AF65-F5344CB8AC3E}">
        <p14:creationId xmlns:p14="http://schemas.microsoft.com/office/powerpoint/2010/main" val="25154554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Symposium</a:t>
            </a:r>
            <a:endParaRPr lang="en-US" dirty="0"/>
          </a:p>
        </p:txBody>
      </p:sp>
      <p:sp>
        <p:nvSpPr>
          <p:cNvPr id="3" name="Content Placeholder 2"/>
          <p:cNvSpPr>
            <a:spLocks noGrp="1"/>
          </p:cNvSpPr>
          <p:nvPr>
            <p:ph sz="quarter" idx="1"/>
          </p:nvPr>
        </p:nvSpPr>
        <p:spPr>
          <a:xfrm>
            <a:off x="612648" y="1600200"/>
            <a:ext cx="8153400" cy="1038965"/>
          </a:xfrm>
        </p:spPr>
        <p:txBody>
          <a:bodyPr/>
          <a:lstStyle/>
          <a:p>
            <a:r>
              <a:rPr lang="en-US" sz="1800" i="1" dirty="0" smtClean="0"/>
              <a:t>The primary hypothesis of our study </a:t>
            </a:r>
            <a:r>
              <a:rPr lang="en-US" sz="1800" i="1" dirty="0"/>
              <a:t>is that </a:t>
            </a:r>
            <a:r>
              <a:rPr lang="en-US" sz="1800" i="1" dirty="0">
                <a:solidFill>
                  <a:srgbClr val="0000FF"/>
                </a:solidFill>
              </a:rPr>
              <a:t>tuning pin </a:t>
            </a:r>
            <a:r>
              <a:rPr lang="en-US" sz="1800" i="1" dirty="0" smtClean="0">
                <a:solidFill>
                  <a:srgbClr val="0000FF"/>
                </a:solidFill>
              </a:rPr>
              <a:t>tightness (TPT) </a:t>
            </a:r>
            <a:r>
              <a:rPr lang="en-US" sz="1800" i="1" dirty="0">
                <a:solidFill>
                  <a:srgbClr val="0000FF"/>
                </a:solidFill>
              </a:rPr>
              <a:t>of new and rebuilt pianos has progressively increased in recent years, making it much harder to tune them, and resulting in LESS tuning stability</a:t>
            </a:r>
            <a:r>
              <a:rPr lang="en-US" sz="1800" i="1" dirty="0" smtClean="0"/>
              <a:t>.</a:t>
            </a:r>
          </a:p>
          <a:p>
            <a:endParaRPr lang="en-US" sz="2400" i="1" dirty="0" smtClean="0"/>
          </a:p>
        </p:txBody>
      </p:sp>
      <p:sp>
        <p:nvSpPr>
          <p:cNvPr id="5" name="TextBox 4"/>
          <p:cNvSpPr txBox="1"/>
          <p:nvPr/>
        </p:nvSpPr>
        <p:spPr>
          <a:xfrm>
            <a:off x="621654" y="5593588"/>
            <a:ext cx="8114991" cy="830997"/>
          </a:xfrm>
          <a:prstGeom prst="rect">
            <a:avLst/>
          </a:prstGeom>
          <a:noFill/>
        </p:spPr>
        <p:txBody>
          <a:bodyPr wrap="square" rtlCol="0">
            <a:spAutoFit/>
          </a:bodyPr>
          <a:lstStyle/>
          <a:p>
            <a:r>
              <a:rPr lang="en-US" sz="1600" i="1" dirty="0"/>
              <a:t>Today we will gather data from pianos on </a:t>
            </a:r>
            <a:r>
              <a:rPr lang="en-US" sz="1600" i="1" dirty="0" smtClean="0"/>
              <a:t>campus to help support </a:t>
            </a:r>
            <a:r>
              <a:rPr lang="en-US" sz="1600" i="1" dirty="0"/>
              <a:t>the </a:t>
            </a:r>
            <a:r>
              <a:rPr lang="en-US" sz="1600" i="1" dirty="0" smtClean="0"/>
              <a:t>hypothesis (or not).  </a:t>
            </a:r>
            <a:r>
              <a:rPr lang="en-US" sz="1600" i="1" dirty="0"/>
              <a:t>We’ll have future discussions, come to conclusions, then write a report on our findings for publication in the PTG Journal.  Copies </a:t>
            </a:r>
            <a:r>
              <a:rPr lang="en-US" sz="1600" i="1" dirty="0" smtClean="0"/>
              <a:t>can </a:t>
            </a:r>
            <a:r>
              <a:rPr lang="en-US" sz="1600" i="1" dirty="0"/>
              <a:t>be sent to piano manufacturers and rebuilders.  </a:t>
            </a:r>
          </a:p>
        </p:txBody>
      </p:sp>
      <p:pic>
        <p:nvPicPr>
          <p:cNvPr id="6" name="Picture 5" descr="IMG_732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0071" y="2639165"/>
            <a:ext cx="3770103" cy="2912769"/>
          </a:xfrm>
          <a:prstGeom prst="rect">
            <a:avLst/>
          </a:prstGeom>
        </p:spPr>
      </p:pic>
    </p:spTree>
    <p:extLst>
      <p:ext uri="{BB962C8B-B14F-4D97-AF65-F5344CB8AC3E}">
        <p14:creationId xmlns:p14="http://schemas.microsoft.com/office/powerpoint/2010/main" val="30554489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Much to learn from Conklin’s patent</a:t>
            </a:r>
            <a:endParaRPr lang="en-US" dirty="0"/>
          </a:p>
        </p:txBody>
      </p:sp>
      <p:sp>
        <p:nvSpPr>
          <p:cNvPr id="3" name="Content Placeholder 2"/>
          <p:cNvSpPr>
            <a:spLocks noGrp="1"/>
          </p:cNvSpPr>
          <p:nvPr>
            <p:ph sz="quarter" idx="1"/>
          </p:nvPr>
        </p:nvSpPr>
        <p:spPr>
          <a:xfrm>
            <a:off x="612648" y="1600200"/>
            <a:ext cx="6478527" cy="4495800"/>
          </a:xfrm>
        </p:spPr>
        <p:txBody>
          <a:bodyPr>
            <a:normAutofit fontScale="92500" lnSpcReduction="20000"/>
          </a:bodyPr>
          <a:lstStyle/>
          <a:p>
            <a:pPr marL="0" indent="0">
              <a:buNone/>
            </a:pPr>
            <a:r>
              <a:rPr lang="en-US" sz="1600" dirty="0" smtClean="0"/>
              <a:t>Harold A. Conklin, Jr. was a brilliant piano engineer &amp; designer with about 20 piano patents to his credit, many used in </a:t>
            </a:r>
            <a:r>
              <a:rPr lang="en-US" sz="1600" dirty="0" err="1" smtClean="0"/>
              <a:t>Baldwins</a:t>
            </a:r>
            <a:r>
              <a:rPr lang="en-US" sz="1600" dirty="0" smtClean="0"/>
              <a:t>.  Some useful quotes from his tuning pin patent:</a:t>
            </a:r>
          </a:p>
          <a:p>
            <a:r>
              <a:rPr lang="en-US" sz="1600" dirty="0" smtClean="0"/>
              <a:t>“The material and processing of the </a:t>
            </a:r>
            <a:r>
              <a:rPr lang="en-US" sz="1600" dirty="0" err="1" smtClean="0"/>
              <a:t>pinblock</a:t>
            </a:r>
            <a:r>
              <a:rPr lang="en-US" sz="1600" dirty="0" smtClean="0"/>
              <a:t> are crucial to </a:t>
            </a:r>
            <a:r>
              <a:rPr lang="en-US" sz="1600" i="1" dirty="0" err="1" smtClean="0"/>
              <a:t>tunability</a:t>
            </a:r>
            <a:r>
              <a:rPr lang="en-US" sz="1600" i="1" dirty="0" smtClean="0"/>
              <a:t> and longevity </a:t>
            </a:r>
            <a:r>
              <a:rPr lang="en-US" sz="1600" dirty="0" smtClean="0"/>
              <a:t>of a piano.”</a:t>
            </a:r>
          </a:p>
          <a:p>
            <a:r>
              <a:rPr lang="en-US" sz="1600" dirty="0" smtClean="0"/>
              <a:t>“A precisely sized drill bit must be used, and close control of both rotational and axial bit speed is needed in order to produce </a:t>
            </a:r>
            <a:r>
              <a:rPr lang="en-US" sz="1600" i="1" dirty="0" smtClean="0"/>
              <a:t>cleanly-drilled holes of exactly optimum diameter</a:t>
            </a:r>
            <a:r>
              <a:rPr lang="en-US" sz="1600" dirty="0" smtClean="0"/>
              <a:t>.”</a:t>
            </a:r>
          </a:p>
          <a:p>
            <a:r>
              <a:rPr lang="en-US" sz="1600" dirty="0" smtClean="0"/>
              <a:t>“</a:t>
            </a:r>
            <a:r>
              <a:rPr lang="en-US" sz="1600" i="1" dirty="0" smtClean="0"/>
              <a:t>Errors in drilling </a:t>
            </a:r>
            <a:r>
              <a:rPr lang="en-US" sz="1600" dirty="0" smtClean="0"/>
              <a:t>can cause the </a:t>
            </a:r>
            <a:r>
              <a:rPr lang="en-US" sz="1600" dirty="0" smtClean="0">
                <a:solidFill>
                  <a:srgbClr val="FF0000"/>
                </a:solidFill>
              </a:rPr>
              <a:t>pins to be too loose or too tight and </a:t>
            </a:r>
            <a:r>
              <a:rPr lang="en-US" sz="1600" i="1" dirty="0" err="1" smtClean="0">
                <a:solidFill>
                  <a:srgbClr val="FF0000"/>
                </a:solidFill>
              </a:rPr>
              <a:t>tunability</a:t>
            </a:r>
            <a:r>
              <a:rPr lang="en-US" sz="1600" i="1" dirty="0" smtClean="0">
                <a:solidFill>
                  <a:srgbClr val="FF0000"/>
                </a:solidFill>
              </a:rPr>
              <a:t> to be poor</a:t>
            </a:r>
            <a:r>
              <a:rPr lang="en-US" sz="1600" dirty="0" smtClean="0"/>
              <a:t>.  </a:t>
            </a:r>
            <a:r>
              <a:rPr lang="en-US" sz="1600" i="1" dirty="0" smtClean="0"/>
              <a:t>Installing the pins is also a critical operation.</a:t>
            </a:r>
            <a:r>
              <a:rPr lang="en-US" sz="1600" dirty="0" smtClean="0"/>
              <a:t>”</a:t>
            </a:r>
          </a:p>
          <a:p>
            <a:r>
              <a:rPr lang="en-US" sz="1600" dirty="0" smtClean="0"/>
              <a:t>“Abnormally loose or tight pins can be caused by incorrect pin diameter.  Pins are sometimes out of tolerance or out of round.  </a:t>
            </a:r>
            <a:r>
              <a:rPr lang="en-US" sz="1600" i="1" dirty="0" smtClean="0"/>
              <a:t>Pins of irregular size </a:t>
            </a:r>
            <a:r>
              <a:rPr lang="en-US" sz="1600" dirty="0" smtClean="0"/>
              <a:t>produce non-uniform torque.”</a:t>
            </a:r>
          </a:p>
          <a:p>
            <a:r>
              <a:rPr lang="en-US" sz="1600" dirty="0" smtClean="0"/>
              <a:t>Dirt, oil or other foreign matter in the pin holes can cause irregular torque or “stick-slip,” a ratchet-like motion of the pin that occurs if torque required to initiate pin motion is significantly higher than that needed to sustain the motion.  </a:t>
            </a:r>
            <a:r>
              <a:rPr lang="en-US" sz="1600" i="1" dirty="0" smtClean="0">
                <a:solidFill>
                  <a:srgbClr val="FF0000"/>
                </a:solidFill>
              </a:rPr>
              <a:t>Irregular torque or excessive stick-slip can prevent accurate tuning</a:t>
            </a:r>
            <a:r>
              <a:rPr lang="en-US" sz="1600" dirty="0" smtClean="0">
                <a:solidFill>
                  <a:srgbClr val="FF0000"/>
                </a:solidFill>
              </a:rPr>
              <a:t>.  Wide </a:t>
            </a:r>
            <a:r>
              <a:rPr lang="en-US" sz="1600" i="1" dirty="0" smtClean="0">
                <a:solidFill>
                  <a:srgbClr val="FF0000"/>
                </a:solidFill>
              </a:rPr>
              <a:t>variations of torque from pin to pin frustrate good tuning </a:t>
            </a:r>
            <a:r>
              <a:rPr lang="en-US" sz="1600" dirty="0" smtClean="0">
                <a:solidFill>
                  <a:srgbClr val="FF0000"/>
                </a:solidFill>
              </a:rPr>
              <a:t>results</a:t>
            </a:r>
            <a:r>
              <a:rPr lang="en-US" sz="1600" dirty="0" smtClean="0"/>
              <a:t>.”  (ironic coming from Baldwin, notoriously guilty of that condition. – LL)</a:t>
            </a:r>
          </a:p>
          <a:p>
            <a:r>
              <a:rPr lang="en-US" sz="1600" i="1" u="sng" dirty="0" smtClean="0"/>
              <a:t>It seems most pianos manufactured today have some or all the above faults</a:t>
            </a:r>
            <a:r>
              <a:rPr lang="en-US" sz="1600" dirty="0" smtClean="0"/>
              <a:t>. </a:t>
            </a:r>
          </a:p>
        </p:txBody>
      </p:sp>
      <p:pic>
        <p:nvPicPr>
          <p:cNvPr id="4" name="Picture 3" descr="IMG_74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835" y="2460545"/>
            <a:ext cx="1726164" cy="2502937"/>
          </a:xfrm>
          <a:prstGeom prst="rect">
            <a:avLst/>
          </a:prstGeom>
        </p:spPr>
      </p:pic>
      <p:sp>
        <p:nvSpPr>
          <p:cNvPr id="5" name="TextBox 4"/>
          <p:cNvSpPr txBox="1"/>
          <p:nvPr/>
        </p:nvSpPr>
        <p:spPr>
          <a:xfrm>
            <a:off x="7488069" y="5035742"/>
            <a:ext cx="1534658" cy="646331"/>
          </a:xfrm>
          <a:prstGeom prst="rect">
            <a:avLst/>
          </a:prstGeom>
          <a:noFill/>
        </p:spPr>
        <p:txBody>
          <a:bodyPr wrap="square" rtlCol="0">
            <a:spAutoFit/>
          </a:bodyPr>
          <a:lstStyle/>
          <a:p>
            <a:pPr algn="ctr"/>
            <a:r>
              <a:rPr lang="en-US" sz="1200" dirty="0" smtClean="0"/>
              <a:t>Harold A. Conklin, Jr.</a:t>
            </a:r>
          </a:p>
          <a:p>
            <a:pPr algn="ctr"/>
            <a:r>
              <a:rPr lang="en-US" sz="1200" dirty="0" smtClean="0"/>
              <a:t>1925-2009</a:t>
            </a:r>
          </a:p>
          <a:p>
            <a:endParaRPr lang="en-US" sz="1200" dirty="0"/>
          </a:p>
        </p:txBody>
      </p:sp>
    </p:spTree>
    <p:extLst>
      <p:ext uri="{BB962C8B-B14F-4D97-AF65-F5344CB8AC3E}">
        <p14:creationId xmlns:p14="http://schemas.microsoft.com/office/powerpoint/2010/main" val="1137891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Crucial statements in Conklin patent…</a:t>
            </a:r>
            <a:endParaRPr lang="en-US" dirty="0"/>
          </a:p>
        </p:txBody>
      </p:sp>
      <p:sp>
        <p:nvSpPr>
          <p:cNvPr id="3" name="Content Placeholder 2"/>
          <p:cNvSpPr>
            <a:spLocks noGrp="1"/>
          </p:cNvSpPr>
          <p:nvPr>
            <p:ph sz="quarter" idx="1"/>
          </p:nvPr>
        </p:nvSpPr>
        <p:spPr/>
        <p:txBody>
          <a:bodyPr>
            <a:normAutofit/>
          </a:bodyPr>
          <a:lstStyle/>
          <a:p>
            <a:r>
              <a:rPr lang="en-US" sz="1600" dirty="0" smtClean="0"/>
              <a:t>“</a:t>
            </a:r>
            <a:r>
              <a:rPr lang="en-US" sz="1600" dirty="0" smtClean="0">
                <a:solidFill>
                  <a:srgbClr val="FF0000"/>
                </a:solidFill>
              </a:rPr>
              <a:t>Piano tuners generally prefer pin torque to be between 75-125 inch-lb.  However, if a pin block is drilled to give torque values this low the pins may become too loose.  Therefore, </a:t>
            </a:r>
            <a:r>
              <a:rPr lang="en-US" sz="1600" i="1" u="sng" dirty="0" smtClean="0">
                <a:solidFill>
                  <a:srgbClr val="FF0000"/>
                </a:solidFill>
              </a:rPr>
              <a:t>manufacturers normally make the initial torque higher than optimum for tuning</a:t>
            </a:r>
            <a:r>
              <a:rPr lang="en-US" sz="1600" dirty="0" smtClean="0"/>
              <a:t>.”  </a:t>
            </a:r>
            <a:endParaRPr lang="en-US" sz="1600" dirty="0"/>
          </a:p>
          <a:p>
            <a:r>
              <a:rPr lang="en-US" sz="1600" dirty="0" smtClean="0"/>
              <a:t>“</a:t>
            </a:r>
            <a:r>
              <a:rPr lang="en-US" sz="1600" dirty="0" smtClean="0">
                <a:solidFill>
                  <a:srgbClr val="FF0000"/>
                </a:solidFill>
              </a:rPr>
              <a:t>In order to prevent loose pins, </a:t>
            </a:r>
            <a:r>
              <a:rPr lang="en-US" sz="1600" i="1" u="sng" dirty="0" smtClean="0">
                <a:solidFill>
                  <a:srgbClr val="FF0000"/>
                </a:solidFill>
              </a:rPr>
              <a:t>some manufacturers make the pins extremely tight when the piano is new. </a:t>
            </a:r>
            <a:r>
              <a:rPr lang="en-US" sz="1600" dirty="0" smtClean="0">
                <a:solidFill>
                  <a:srgbClr val="FF0000"/>
                </a:solidFill>
              </a:rPr>
              <a:t> This practice can produce pin torques of 200-300 inch-</a:t>
            </a:r>
            <a:r>
              <a:rPr lang="en-US" sz="1600" dirty="0" err="1" smtClean="0">
                <a:solidFill>
                  <a:srgbClr val="FF0000"/>
                </a:solidFill>
              </a:rPr>
              <a:t>lbs</a:t>
            </a:r>
            <a:r>
              <a:rPr lang="en-US" sz="1600" dirty="0" smtClean="0">
                <a:solidFill>
                  <a:srgbClr val="FF0000"/>
                </a:solidFill>
              </a:rPr>
              <a:t>, and pianos that remain </a:t>
            </a:r>
            <a:r>
              <a:rPr lang="en-US" sz="1600" i="1" u="sng" dirty="0" smtClean="0">
                <a:solidFill>
                  <a:srgbClr val="FF0000"/>
                </a:solidFill>
              </a:rPr>
              <a:t>difficult to tune accurately for many years </a:t>
            </a:r>
            <a:r>
              <a:rPr lang="en-US" sz="1600" dirty="0" smtClean="0">
                <a:solidFill>
                  <a:srgbClr val="FF0000"/>
                </a:solidFill>
              </a:rPr>
              <a:t>after they leave the factory</a:t>
            </a:r>
            <a:r>
              <a:rPr lang="en-US" sz="1600" dirty="0" smtClean="0"/>
              <a:t>.”</a:t>
            </a:r>
          </a:p>
          <a:p>
            <a:r>
              <a:rPr lang="en-US" sz="1600" dirty="0" smtClean="0"/>
              <a:t>“My new type of tuning pin will make tuning easier, faster, and more accurate.  I hope to convince piano manufacturers to use it!”</a:t>
            </a:r>
          </a:p>
          <a:p>
            <a:pPr marL="0" indent="0">
              <a:buNone/>
            </a:pPr>
            <a:r>
              <a:rPr lang="en-US" sz="1600" dirty="0" smtClean="0"/>
              <a:t>It’s too bad Conklin didn’t convince them, because it probably is a good design that would solve the problems with conventional pins.  It wasn’t adopted by Baldwin, though they did incorporate many of Conklin’s other designs into their pianos.  Why didn’t they try this one?  </a:t>
            </a:r>
          </a:p>
          <a:p>
            <a:pPr marL="0" indent="0">
              <a:buNone/>
            </a:pPr>
            <a:r>
              <a:rPr lang="en-US" sz="1600" dirty="0" smtClean="0"/>
              <a:t>A few present-day manufacturers, like </a:t>
            </a:r>
            <a:r>
              <a:rPr lang="en-US" sz="1600" dirty="0" err="1" smtClean="0"/>
              <a:t>Fazioli</a:t>
            </a:r>
            <a:r>
              <a:rPr lang="en-US" sz="1600" dirty="0" smtClean="0"/>
              <a:t>, manage to get TPT in a reasonable range for fine tuning, the same on every pin, and they don’t get loose over time.  How do they achieve this?  Why aren’t other top-quality manufacturers doing it?  </a:t>
            </a:r>
          </a:p>
          <a:p>
            <a:pPr marL="0" indent="0">
              <a:buNone/>
            </a:pPr>
            <a:r>
              <a:rPr lang="en-US" sz="1600" dirty="0" smtClean="0"/>
              <a:t>If you’ve ever had the pleasure of tuning a piano with the right amount of torque and consistent </a:t>
            </a:r>
            <a:r>
              <a:rPr lang="en-US" sz="1600" dirty="0"/>
              <a:t>o</a:t>
            </a:r>
            <a:r>
              <a:rPr lang="en-US" sz="1600" dirty="0" smtClean="0"/>
              <a:t>n all tuning pins, you must be as frustrated as I am that this is such a rare experience!  </a:t>
            </a:r>
            <a:endParaRPr lang="en-US" sz="1600" dirty="0"/>
          </a:p>
        </p:txBody>
      </p:sp>
    </p:spTree>
    <p:extLst>
      <p:ext uri="{BB962C8B-B14F-4D97-AF65-F5344CB8AC3E}">
        <p14:creationId xmlns:p14="http://schemas.microsoft.com/office/powerpoint/2010/main" val="9124879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“loose pins” really a problem ?			</a:t>
            </a:r>
            <a:endParaRPr lang="en-US" dirty="0"/>
          </a:p>
        </p:txBody>
      </p:sp>
      <p:sp>
        <p:nvSpPr>
          <p:cNvPr id="3" name="Content Placeholder 2"/>
          <p:cNvSpPr>
            <a:spLocks noGrp="1"/>
          </p:cNvSpPr>
          <p:nvPr>
            <p:ph sz="quarter" idx="1"/>
          </p:nvPr>
        </p:nvSpPr>
        <p:spPr>
          <a:xfrm>
            <a:off x="612648" y="1600200"/>
            <a:ext cx="4857500" cy="4730262"/>
          </a:xfrm>
        </p:spPr>
        <p:txBody>
          <a:bodyPr>
            <a:normAutofit/>
          </a:bodyPr>
          <a:lstStyle/>
          <a:p>
            <a:pPr marL="0" indent="0">
              <a:buNone/>
            </a:pPr>
            <a:r>
              <a:rPr lang="en-US" sz="1600" dirty="0" smtClean="0"/>
              <a:t>	Manufacturers fear that pianos leaving the factory with less than super-tight pins will lose torque over time from being normally tuned, and they’ll get blamed for pianos not staying in tune.  </a:t>
            </a:r>
          </a:p>
          <a:p>
            <a:pPr marL="0" indent="0">
              <a:buNone/>
            </a:pPr>
            <a:r>
              <a:rPr lang="en-US" sz="1600" dirty="0" smtClean="0"/>
              <a:t>	</a:t>
            </a:r>
            <a:r>
              <a:rPr lang="en-US" sz="1600" dirty="0"/>
              <a:t>C</a:t>
            </a:r>
            <a:r>
              <a:rPr lang="en-US" sz="1600" dirty="0" smtClean="0"/>
              <a:t>hart from Conklin patent shows how </a:t>
            </a:r>
            <a:r>
              <a:rPr lang="en-US" sz="1600" dirty="0"/>
              <a:t>torque drops with number of </a:t>
            </a:r>
            <a:r>
              <a:rPr lang="en-US" sz="1600" dirty="0" smtClean="0"/>
              <a:t>tunings.  </a:t>
            </a:r>
            <a:r>
              <a:rPr lang="en-US" sz="1600" dirty="0"/>
              <a:t>Starting with a newly-strung piano at 115 inch-</a:t>
            </a:r>
            <a:r>
              <a:rPr lang="en-US" sz="1600" dirty="0" smtClean="0"/>
              <a:t>pounds (much less than most modern pianos), </a:t>
            </a:r>
            <a:r>
              <a:rPr lang="en-US" sz="1600" dirty="0"/>
              <a:t>torque drops to 95 after 50 tunings, 90 after 100 tunings, 85 after 200 tunings, and 80 after 500 tunings. </a:t>
            </a:r>
            <a:r>
              <a:rPr lang="en-US" sz="1600" dirty="0" smtClean="0"/>
              <a:t>The most drop occurs with the first 50 tunings; after that </a:t>
            </a:r>
            <a:r>
              <a:rPr lang="en-US" sz="1600" dirty="0" smtClean="0"/>
              <a:t>the effect</a:t>
            </a:r>
            <a:r>
              <a:rPr lang="en-US" sz="1600" dirty="0" smtClean="0"/>
              <a:t> tapers off sharply.</a:t>
            </a:r>
            <a:endParaRPr lang="en-US" sz="1600" dirty="0"/>
          </a:p>
          <a:p>
            <a:pPr marL="0" indent="0">
              <a:buNone/>
            </a:pPr>
            <a:r>
              <a:rPr lang="en-US" sz="1600" dirty="0" smtClean="0"/>
              <a:t>	How often is a typical home piano tuned?  Let’s say twice a year; at that rate it would take 50 years for torque to drop by 25 in/</a:t>
            </a:r>
            <a:r>
              <a:rPr lang="en-US" sz="1600" dirty="0" err="1" smtClean="0"/>
              <a:t>lbs</a:t>
            </a:r>
            <a:r>
              <a:rPr lang="en-US" sz="1600" dirty="0" smtClean="0"/>
              <a:t>, and it would still be 90, not loose by any standard.  On a concert hall piano tuned 100 times a year torque would drop by 35 after 5 years, but again it would still be at 80, far from where pins are too loose.   </a:t>
            </a:r>
            <a:endParaRPr lang="en-US" sz="1600" dirty="0"/>
          </a:p>
        </p:txBody>
      </p:sp>
      <p:pic>
        <p:nvPicPr>
          <p:cNvPr id="4" name="Picture 3" descr="Screenshot 2016-10-06 15.15.2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751" y="1855305"/>
            <a:ext cx="3201303" cy="4302643"/>
          </a:xfrm>
          <a:prstGeom prst="rect">
            <a:avLst/>
          </a:prstGeom>
        </p:spPr>
      </p:pic>
    </p:spTree>
    <p:extLst>
      <p:ext uri="{BB962C8B-B14F-4D97-AF65-F5344CB8AC3E}">
        <p14:creationId xmlns:p14="http://schemas.microsoft.com/office/powerpoint/2010/main" val="181323081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Can </a:t>
            </a:r>
            <a:r>
              <a:rPr lang="en-US" dirty="0" err="1" smtClean="0"/>
              <a:t>overtight</a:t>
            </a:r>
            <a:r>
              <a:rPr lang="en-US" dirty="0" smtClean="0"/>
              <a:t> pins be fixed?</a:t>
            </a:r>
            <a:endParaRPr lang="en-US" dirty="0"/>
          </a:p>
        </p:txBody>
      </p:sp>
      <p:sp>
        <p:nvSpPr>
          <p:cNvPr id="5" name="TextBox 4"/>
          <p:cNvSpPr txBox="1"/>
          <p:nvPr/>
        </p:nvSpPr>
        <p:spPr>
          <a:xfrm>
            <a:off x="264595" y="1848683"/>
            <a:ext cx="2734161" cy="3046988"/>
          </a:xfrm>
          <a:prstGeom prst="rect">
            <a:avLst/>
          </a:prstGeom>
          <a:noFill/>
        </p:spPr>
        <p:txBody>
          <a:bodyPr wrap="square" rtlCol="0">
            <a:spAutoFit/>
          </a:bodyPr>
          <a:lstStyle/>
          <a:p>
            <a:r>
              <a:rPr lang="en-US" sz="1600" dirty="0" smtClean="0"/>
              <a:t>It’s been suggested you can reduce torque on a tight pin by lowering string tension and working the pin back &amp; forth.  I’ve tried this several times and found it doesn’t work, or is only a temporary fix.  In my experience, tight pins don’t “loosen up” over time or after several tunings.  There is no fix, except to get it right when installing pins.  </a:t>
            </a:r>
            <a:endParaRPr lang="en-US" sz="1600" dirty="0"/>
          </a:p>
        </p:txBody>
      </p:sp>
      <p:sp>
        <p:nvSpPr>
          <p:cNvPr id="6" name="TextBox 5"/>
          <p:cNvSpPr txBox="1"/>
          <p:nvPr/>
        </p:nvSpPr>
        <p:spPr>
          <a:xfrm>
            <a:off x="5629155" y="4636082"/>
            <a:ext cx="3136894" cy="1354217"/>
          </a:xfrm>
          <a:prstGeom prst="rect">
            <a:avLst/>
          </a:prstGeom>
          <a:noFill/>
        </p:spPr>
        <p:txBody>
          <a:bodyPr wrap="square" rtlCol="0">
            <a:spAutoFit/>
          </a:bodyPr>
          <a:lstStyle/>
          <a:p>
            <a:r>
              <a:rPr lang="en-US" sz="1600" dirty="0" smtClean="0"/>
              <a:t>You can avoid </a:t>
            </a:r>
            <a:r>
              <a:rPr lang="en-US" sz="1600" i="1" dirty="0" smtClean="0"/>
              <a:t>causing</a:t>
            </a:r>
            <a:r>
              <a:rPr lang="en-US" sz="1600" dirty="0" smtClean="0"/>
              <a:t> tight pins when re-pinning by using Lo-</a:t>
            </a:r>
            <a:r>
              <a:rPr lang="en-US" sz="1600" dirty="0" err="1"/>
              <a:t>T</a:t>
            </a:r>
            <a:r>
              <a:rPr lang="en-US" sz="1600" dirty="0" err="1" smtClean="0"/>
              <a:t>orq</a:t>
            </a:r>
            <a:r>
              <a:rPr lang="en-US" sz="1600" dirty="0" smtClean="0"/>
              <a:t> tuning pins, which come in half-sizes, among other advantages</a:t>
            </a:r>
            <a:r>
              <a:rPr lang="en-US" dirty="0" smtClean="0"/>
              <a:t>.  </a:t>
            </a:r>
            <a:r>
              <a:rPr lang="en-US" sz="1600" dirty="0" smtClean="0"/>
              <a:t>Also by following proper drilling practices.</a:t>
            </a:r>
            <a:endParaRPr lang="en-US" sz="1600" dirty="0"/>
          </a:p>
        </p:txBody>
      </p:sp>
      <p:pic>
        <p:nvPicPr>
          <p:cNvPr id="10" name="Content Placeholder 9" descr="IMG_7377.jpg"/>
          <p:cNvPicPr>
            <a:picLocks noGrp="1" noChangeAspect="1"/>
          </p:cNvPicPr>
          <p:nvPr>
            <p:ph sz="quarter" idx="1"/>
          </p:nvPr>
        </p:nvPicPr>
        <p:blipFill>
          <a:blip r:embed="rId2">
            <a:extLst>
              <a:ext uri="{28A0092B-C50C-407E-A947-70E740481C1C}">
                <a14:useLocalDpi xmlns:a14="http://schemas.microsoft.com/office/drawing/2010/main" val="0"/>
              </a:ext>
            </a:extLst>
          </a:blip>
          <a:srcRect l="-60235" r="-60235"/>
          <a:stretch>
            <a:fillRect/>
          </a:stretch>
        </p:blipFill>
        <p:spPr>
          <a:xfrm>
            <a:off x="3504539" y="4636082"/>
            <a:ext cx="2855636" cy="1867429"/>
          </a:xfrm>
        </p:spPr>
      </p:pic>
      <p:pic>
        <p:nvPicPr>
          <p:cNvPr id="11" name="Picture 10" descr="IMG_737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002" y="1570488"/>
            <a:ext cx="5888998" cy="2626955"/>
          </a:xfrm>
          <a:prstGeom prst="rect">
            <a:avLst/>
          </a:prstGeom>
        </p:spPr>
      </p:pic>
      <p:sp>
        <p:nvSpPr>
          <p:cNvPr id="3" name="TextBox 2"/>
          <p:cNvSpPr txBox="1"/>
          <p:nvPr/>
        </p:nvSpPr>
        <p:spPr>
          <a:xfrm>
            <a:off x="389216" y="5127038"/>
            <a:ext cx="2744992" cy="1077218"/>
          </a:xfrm>
          <a:prstGeom prst="rect">
            <a:avLst/>
          </a:prstGeom>
          <a:noFill/>
        </p:spPr>
        <p:txBody>
          <a:bodyPr wrap="square" rtlCol="0">
            <a:spAutoFit/>
          </a:bodyPr>
          <a:lstStyle/>
          <a:p>
            <a:r>
              <a:rPr lang="en-US" sz="1600" dirty="0" smtClean="0"/>
              <a:t>“</a:t>
            </a:r>
            <a:r>
              <a:rPr lang="en-US" sz="1600" dirty="0" smtClean="0">
                <a:solidFill>
                  <a:srgbClr val="0000FF"/>
                </a:solidFill>
              </a:rPr>
              <a:t>…there is no satisfactory way to adjust the torque of a conventional tuning pin.</a:t>
            </a:r>
            <a:r>
              <a:rPr lang="en-US" sz="1600" dirty="0" smtClean="0"/>
              <a:t>”</a:t>
            </a:r>
          </a:p>
          <a:p>
            <a:r>
              <a:rPr lang="en-US" sz="1600" dirty="0" smtClean="0"/>
              <a:t>- Harold A. Conklin, Jr.</a:t>
            </a:r>
            <a:endParaRPr lang="en-US" sz="1600" dirty="0"/>
          </a:p>
        </p:txBody>
      </p:sp>
    </p:spTree>
    <p:extLst>
      <p:ext uri="{BB962C8B-B14F-4D97-AF65-F5344CB8AC3E}">
        <p14:creationId xmlns:p14="http://schemas.microsoft.com/office/powerpoint/2010/main" val="7609377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how much torque should there be?</a:t>
            </a:r>
            <a:endParaRPr lang="en-US" dirty="0"/>
          </a:p>
        </p:txBody>
      </p:sp>
      <p:sp>
        <p:nvSpPr>
          <p:cNvPr id="3" name="Content Placeholder 2"/>
          <p:cNvSpPr>
            <a:spLocks noGrp="1"/>
          </p:cNvSpPr>
          <p:nvPr>
            <p:ph sz="quarter" idx="1"/>
          </p:nvPr>
        </p:nvSpPr>
        <p:spPr>
          <a:xfrm>
            <a:off x="472645" y="1600200"/>
            <a:ext cx="8153400" cy="1990062"/>
          </a:xfrm>
        </p:spPr>
        <p:txBody>
          <a:bodyPr>
            <a:normAutofit fontScale="92500" lnSpcReduction="10000"/>
          </a:bodyPr>
          <a:lstStyle/>
          <a:p>
            <a:pPr marL="0" indent="0">
              <a:buNone/>
            </a:pPr>
            <a:r>
              <a:rPr lang="en-US" sz="1900" dirty="0" smtClean="0"/>
              <a:t>In several places in their patents Conklin and </a:t>
            </a:r>
            <a:r>
              <a:rPr lang="en-US" sz="1900" dirty="0" err="1" smtClean="0"/>
              <a:t>Trinkle</a:t>
            </a:r>
            <a:r>
              <a:rPr lang="en-US" sz="1900" dirty="0" smtClean="0"/>
              <a:t> give ideal TPT values, but they vary in the same document:</a:t>
            </a:r>
          </a:p>
          <a:p>
            <a:pPr marL="0" indent="0">
              <a:buNone/>
            </a:pPr>
            <a:endParaRPr lang="en-US" sz="1900" dirty="0" smtClean="0"/>
          </a:p>
          <a:p>
            <a:r>
              <a:rPr lang="en-US" sz="1900" dirty="0" smtClean="0"/>
              <a:t>Conklin said TPT should be 110-115 inch/pounds, but also said 75-125 inch/lbs.  </a:t>
            </a:r>
            <a:endParaRPr lang="en-US" sz="1900" dirty="0"/>
          </a:p>
          <a:p>
            <a:r>
              <a:rPr lang="en-US" sz="1900" dirty="0" err="1" smtClean="0"/>
              <a:t>Trinkle</a:t>
            </a:r>
            <a:r>
              <a:rPr lang="en-US" sz="1900" dirty="0" smtClean="0"/>
              <a:t> said a good TPT is 75-150, elsewhere he said 50-100.</a:t>
            </a:r>
          </a:p>
          <a:p>
            <a:r>
              <a:rPr lang="en-US" sz="1900" dirty="0" smtClean="0"/>
              <a:t>Mario </a:t>
            </a:r>
            <a:r>
              <a:rPr lang="en-US" sz="1900" dirty="0" err="1" smtClean="0"/>
              <a:t>Igrec’s</a:t>
            </a:r>
            <a:r>
              <a:rPr lang="en-US" sz="1900" dirty="0" smtClean="0"/>
              <a:t> comprehensive book gives a range of 125-150  </a:t>
            </a:r>
          </a:p>
          <a:p>
            <a:pPr marL="0" indent="0">
              <a:buNone/>
            </a:pPr>
            <a:endParaRPr lang="en-US" sz="1600" dirty="0"/>
          </a:p>
          <a:p>
            <a:pPr marL="0" indent="0">
              <a:buNone/>
            </a:pPr>
            <a:endParaRPr lang="en-US" sz="1600" dirty="0"/>
          </a:p>
        </p:txBody>
      </p:sp>
      <p:pic>
        <p:nvPicPr>
          <p:cNvPr id="4" name="Picture 3" descr="IMG_7569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5974" y="3700269"/>
            <a:ext cx="2760074" cy="2904424"/>
          </a:xfrm>
          <a:prstGeom prst="rect">
            <a:avLst/>
          </a:prstGeom>
        </p:spPr>
      </p:pic>
      <p:sp>
        <p:nvSpPr>
          <p:cNvPr id="5" name="TextBox 4"/>
          <p:cNvSpPr txBox="1"/>
          <p:nvPr/>
        </p:nvSpPr>
        <p:spPr>
          <a:xfrm>
            <a:off x="612648" y="4350317"/>
            <a:ext cx="5317513" cy="1200329"/>
          </a:xfrm>
          <a:prstGeom prst="rect">
            <a:avLst/>
          </a:prstGeom>
          <a:noFill/>
        </p:spPr>
        <p:txBody>
          <a:bodyPr wrap="square" rtlCol="0">
            <a:spAutoFit/>
          </a:bodyPr>
          <a:lstStyle/>
          <a:p>
            <a:r>
              <a:rPr lang="en-US" dirty="0"/>
              <a:t>Obviously, </a:t>
            </a:r>
            <a:r>
              <a:rPr lang="en-US" dirty="0" smtClean="0"/>
              <a:t>the best </a:t>
            </a:r>
            <a:r>
              <a:rPr lang="en-US" dirty="0"/>
              <a:t>TPT </a:t>
            </a:r>
            <a:r>
              <a:rPr lang="en-US" dirty="0" smtClean="0"/>
              <a:t>covers a </a:t>
            </a:r>
            <a:r>
              <a:rPr lang="en-US" dirty="0"/>
              <a:t>wide range.  If we average </a:t>
            </a:r>
            <a:r>
              <a:rPr lang="en-US" dirty="0" smtClean="0"/>
              <a:t>the abov</a:t>
            </a:r>
            <a:r>
              <a:rPr lang="en-US" dirty="0"/>
              <a:t>e</a:t>
            </a:r>
            <a:r>
              <a:rPr lang="en-US" dirty="0" smtClean="0"/>
              <a:t> numbers it works out to </a:t>
            </a:r>
            <a:r>
              <a:rPr lang="en-US" dirty="0"/>
              <a:t>85-</a:t>
            </a:r>
            <a:r>
              <a:rPr lang="en-US" dirty="0" smtClean="0"/>
              <a:t>125, plus or minus 25.  </a:t>
            </a:r>
            <a:r>
              <a:rPr lang="en-US" dirty="0"/>
              <a:t>This seems like a reasonable method to determine a standard applicable to all </a:t>
            </a:r>
            <a:r>
              <a:rPr lang="en-US" dirty="0" smtClean="0"/>
              <a:t>pianos.</a:t>
            </a:r>
            <a:endParaRPr lang="en-US" dirty="0"/>
          </a:p>
        </p:txBody>
      </p:sp>
    </p:spTree>
    <p:extLst>
      <p:ext uri="{BB962C8B-B14F-4D97-AF65-F5344CB8AC3E}">
        <p14:creationId xmlns:p14="http://schemas.microsoft.com/office/powerpoint/2010/main" val="17670830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task for today</a:t>
            </a:r>
            <a:endParaRPr lang="en-US" dirty="0"/>
          </a:p>
        </p:txBody>
      </p:sp>
      <p:sp>
        <p:nvSpPr>
          <p:cNvPr id="3" name="Content Placeholder 2"/>
          <p:cNvSpPr>
            <a:spLocks noGrp="1"/>
          </p:cNvSpPr>
          <p:nvPr>
            <p:ph sz="quarter" idx="1"/>
          </p:nvPr>
        </p:nvSpPr>
        <p:spPr>
          <a:xfrm>
            <a:off x="612648" y="1600200"/>
            <a:ext cx="8153400" cy="5070286"/>
          </a:xfrm>
        </p:spPr>
        <p:txBody>
          <a:bodyPr>
            <a:noAutofit/>
          </a:bodyPr>
          <a:lstStyle/>
          <a:p>
            <a:pPr marL="0" indent="0">
              <a:buNone/>
            </a:pPr>
            <a:r>
              <a:rPr lang="en-US" sz="1400" dirty="0" smtClean="0"/>
              <a:t>	We </a:t>
            </a:r>
            <a:r>
              <a:rPr lang="en-US" sz="1400" dirty="0"/>
              <a:t>have 29 grand &amp; upright </a:t>
            </a:r>
            <a:r>
              <a:rPr lang="en-US" sz="1400" dirty="0" smtClean="0"/>
              <a:t>pianos </a:t>
            </a:r>
            <a:r>
              <a:rPr lang="en-US" sz="1400" dirty="0"/>
              <a:t>to </a:t>
            </a:r>
            <a:r>
              <a:rPr lang="en-US" sz="1400" dirty="0" smtClean="0"/>
              <a:t>measure, made between 1899 and 2014. </a:t>
            </a:r>
            <a:r>
              <a:rPr lang="en-US" sz="1400" dirty="0"/>
              <a:t>Most have original pin blocks, tuning pins &amp; strings; only a couple have new pin blocks.  Some have new bass </a:t>
            </a:r>
            <a:r>
              <a:rPr lang="en-US" sz="1400" dirty="0" smtClean="0"/>
              <a:t>strings with </a:t>
            </a:r>
            <a:r>
              <a:rPr lang="en-US" sz="1400" dirty="0"/>
              <a:t>original pins &amp; </a:t>
            </a:r>
            <a:r>
              <a:rPr lang="en-US" sz="1400" dirty="0" smtClean="0"/>
              <a:t>block</a:t>
            </a:r>
            <a:r>
              <a:rPr lang="en-US" sz="1400" dirty="0"/>
              <a:t>. </a:t>
            </a:r>
          </a:p>
          <a:p>
            <a:pPr marL="0" indent="0">
              <a:buNone/>
            </a:pPr>
            <a:r>
              <a:rPr lang="en-US" sz="1400" dirty="0" smtClean="0"/>
              <a:t>	The </a:t>
            </a:r>
            <a:r>
              <a:rPr lang="en-US" sz="1400" dirty="0"/>
              <a:t>brands are Baldwin, </a:t>
            </a:r>
            <a:r>
              <a:rPr lang="en-US" sz="1400" dirty="0" err="1"/>
              <a:t>Chickering</a:t>
            </a:r>
            <a:r>
              <a:rPr lang="en-US" sz="1400" dirty="0"/>
              <a:t>, </a:t>
            </a:r>
            <a:r>
              <a:rPr lang="en-US" sz="1400" dirty="0" err="1"/>
              <a:t>Fazioli</a:t>
            </a:r>
            <a:r>
              <a:rPr lang="en-US" sz="1400" dirty="0"/>
              <a:t>, Kawai, Steinway &amp; Yamaha.  Most have </a:t>
            </a:r>
            <a:r>
              <a:rPr lang="en-US" sz="1400" dirty="0" smtClean="0"/>
              <a:t>been </a:t>
            </a:r>
            <a:r>
              <a:rPr lang="en-US" sz="1400" dirty="0"/>
              <a:t>at Sonoma State since new.  Older ones were acquired used but have been </a:t>
            </a:r>
            <a:r>
              <a:rPr lang="en-US" sz="1400" dirty="0" smtClean="0"/>
              <a:t>here many </a:t>
            </a:r>
            <a:r>
              <a:rPr lang="en-US" sz="1400" dirty="0"/>
              <a:t>years.  All are tuned regularly and frequently; practice &amp; studio pianos 5-10 times a year; concert pianos 20-50 times per year.  </a:t>
            </a:r>
            <a:endParaRPr lang="en-US" sz="1400" dirty="0" smtClean="0"/>
          </a:p>
          <a:p>
            <a:pPr marL="0" indent="0">
              <a:buNone/>
            </a:pPr>
            <a:r>
              <a:rPr lang="en-US" sz="1400" dirty="0" smtClean="0"/>
              <a:t>	Each person who brought a torque wrench will be leader of a group.  Those who don’t have torque wrenches, choose the group/leader you want to work with:</a:t>
            </a:r>
          </a:p>
          <a:p>
            <a:pPr marL="0" indent="0">
              <a:buNone/>
            </a:pPr>
            <a:r>
              <a:rPr lang="en-US" sz="1400" dirty="0" smtClean="0">
                <a:solidFill>
                  <a:srgbClr val="0000FF"/>
                </a:solidFill>
              </a:rPr>
              <a:t>David </a:t>
            </a:r>
            <a:r>
              <a:rPr lang="en-US" sz="1400" dirty="0" err="1" smtClean="0">
                <a:solidFill>
                  <a:srgbClr val="0000FF"/>
                </a:solidFill>
              </a:rPr>
              <a:t>Abdalian</a:t>
            </a:r>
            <a:r>
              <a:rPr lang="en-US" sz="1400" dirty="0" smtClean="0">
                <a:solidFill>
                  <a:srgbClr val="0000FF"/>
                </a:solidFill>
              </a:rPr>
              <a:t>, Douglas </a:t>
            </a:r>
            <a:r>
              <a:rPr lang="en-US" sz="1400" dirty="0" err="1" smtClean="0">
                <a:solidFill>
                  <a:srgbClr val="0000FF"/>
                </a:solidFill>
              </a:rPr>
              <a:t>Braak</a:t>
            </a:r>
            <a:r>
              <a:rPr lang="en-US" sz="1400" dirty="0" smtClean="0">
                <a:solidFill>
                  <a:srgbClr val="0000FF"/>
                </a:solidFill>
              </a:rPr>
              <a:t>, David Gordon, Alberto Lana, Larry Lobel, </a:t>
            </a:r>
            <a:r>
              <a:rPr lang="en-US" sz="1400" dirty="0" err="1" smtClean="0">
                <a:solidFill>
                  <a:srgbClr val="0000FF"/>
                </a:solidFill>
              </a:rPr>
              <a:t>Vladan</a:t>
            </a:r>
            <a:r>
              <a:rPr lang="en-US" sz="1400" dirty="0" smtClean="0">
                <a:solidFill>
                  <a:srgbClr val="0000FF"/>
                </a:solidFill>
              </a:rPr>
              <a:t> </a:t>
            </a:r>
            <a:r>
              <a:rPr lang="en-US" sz="1400" dirty="0" err="1" smtClean="0">
                <a:solidFill>
                  <a:srgbClr val="0000FF"/>
                </a:solidFill>
              </a:rPr>
              <a:t>Temer</a:t>
            </a:r>
            <a:r>
              <a:rPr lang="en-US" sz="1400" dirty="0" smtClean="0"/>
              <a:t>.  </a:t>
            </a:r>
          </a:p>
          <a:p>
            <a:pPr marL="0" indent="0">
              <a:buNone/>
            </a:pPr>
            <a:r>
              <a:rPr lang="en-US" sz="1400" dirty="0" smtClean="0"/>
              <a:t>It’s OK to have more than one wrench per group; measuring will go faster. </a:t>
            </a:r>
            <a:r>
              <a:rPr lang="en-US" sz="1400" dirty="0"/>
              <a:t>Everyone in the group </a:t>
            </a:r>
            <a:r>
              <a:rPr lang="en-US" sz="1400" dirty="0" smtClean="0"/>
              <a:t>should perform the measurement, to verify consistent results.</a:t>
            </a:r>
          </a:p>
          <a:p>
            <a:pPr marL="0" indent="0">
              <a:buNone/>
            </a:pPr>
            <a:r>
              <a:rPr lang="en-US" sz="1400" dirty="0" smtClean="0"/>
              <a:t>	For </a:t>
            </a:r>
            <a:r>
              <a:rPr lang="en-US" sz="1400" dirty="0"/>
              <a:t>each piano, measure torque on </a:t>
            </a:r>
            <a:r>
              <a:rPr lang="en-US" sz="1400" dirty="0" smtClean="0"/>
              <a:t>one </a:t>
            </a:r>
            <a:r>
              <a:rPr lang="en-US" sz="1400" dirty="0"/>
              <a:t>pin </a:t>
            </a:r>
            <a:r>
              <a:rPr lang="en-US" sz="1400" dirty="0" smtClean="0"/>
              <a:t>of A2, A3 and A4.  Results should be within 5-10 in/</a:t>
            </a:r>
            <a:r>
              <a:rPr lang="en-US" sz="1400" dirty="0" err="1" smtClean="0"/>
              <a:t>lbs</a:t>
            </a:r>
            <a:r>
              <a:rPr lang="en-US" sz="1400" dirty="0" smtClean="0"/>
              <a:t> of each other; if not the leader should determine which measurement seems most accurate.  It </a:t>
            </a:r>
            <a:r>
              <a:rPr lang="en-US" sz="1400" dirty="0"/>
              <a:t>doesn’t matter which string </a:t>
            </a:r>
            <a:r>
              <a:rPr lang="en-US" sz="1400" dirty="0" smtClean="0"/>
              <a:t>you use; if </a:t>
            </a:r>
            <a:r>
              <a:rPr lang="en-US" sz="1400" dirty="0"/>
              <a:t>a </a:t>
            </a:r>
            <a:r>
              <a:rPr lang="en-US" sz="1400" dirty="0" smtClean="0"/>
              <a:t>pin is hard to measure </a:t>
            </a:r>
            <a:r>
              <a:rPr lang="en-US" sz="1400" dirty="0"/>
              <a:t>u</a:t>
            </a:r>
            <a:r>
              <a:rPr lang="en-US" sz="1400" dirty="0" smtClean="0"/>
              <a:t>se </a:t>
            </a:r>
            <a:r>
              <a:rPr lang="en-US" sz="1400" dirty="0"/>
              <a:t>another one in that unison.   If no </a:t>
            </a:r>
            <a:r>
              <a:rPr lang="en-US" sz="1400" dirty="0" smtClean="0"/>
              <a:t>pins </a:t>
            </a:r>
            <a:r>
              <a:rPr lang="en-US" sz="1400" dirty="0"/>
              <a:t>of </a:t>
            </a:r>
            <a:r>
              <a:rPr lang="en-US" sz="1400" dirty="0" smtClean="0"/>
              <a:t>a unison </a:t>
            </a:r>
            <a:r>
              <a:rPr lang="en-US" sz="1400" dirty="0"/>
              <a:t>are </a:t>
            </a:r>
            <a:r>
              <a:rPr lang="en-US" sz="1400" dirty="0" smtClean="0"/>
              <a:t>usable, choose another </a:t>
            </a:r>
            <a:r>
              <a:rPr lang="en-US" sz="1400" dirty="0"/>
              <a:t>note close to it.  Measure and record </a:t>
            </a:r>
            <a:r>
              <a:rPr lang="en-US" sz="1400" dirty="0" smtClean="0"/>
              <a:t>down torque (lowering pitch) first, then up torque (raising </a:t>
            </a:r>
            <a:r>
              <a:rPr lang="en-US" sz="1400" dirty="0"/>
              <a:t>pitch</a:t>
            </a:r>
            <a:r>
              <a:rPr lang="en-US" sz="1400" dirty="0" smtClean="0"/>
              <a:t>). </a:t>
            </a:r>
            <a:r>
              <a:rPr lang="en-US" sz="1400" dirty="0"/>
              <a:t> </a:t>
            </a:r>
            <a:r>
              <a:rPr lang="en-US" sz="1400" dirty="0" smtClean="0"/>
              <a:t>If your wrench is calibrated in other than inch-pounds, you can use the conversion tables provided, or just record the numbers you get, but note on your data sheet what calibration method is on your wrench. </a:t>
            </a:r>
          </a:p>
          <a:p>
            <a:pPr marL="0" indent="0">
              <a:buNone/>
            </a:pPr>
            <a:r>
              <a:rPr lang="en-US" sz="1400" dirty="0" smtClean="0"/>
              <a:t>After </a:t>
            </a:r>
            <a:r>
              <a:rPr lang="en-US" sz="1400" dirty="0"/>
              <a:t>you finish measuring each piano, </a:t>
            </a:r>
            <a:r>
              <a:rPr lang="en-US" sz="1400" dirty="0" smtClean="0">
                <a:solidFill>
                  <a:srgbClr val="FF0000"/>
                </a:solidFill>
              </a:rPr>
              <a:t>please </a:t>
            </a:r>
            <a:r>
              <a:rPr lang="en-US" sz="1400" dirty="0">
                <a:solidFill>
                  <a:srgbClr val="FF0000"/>
                </a:solidFill>
              </a:rPr>
              <a:t>re-tune the </a:t>
            </a:r>
            <a:r>
              <a:rPr lang="en-US" sz="1400" dirty="0" smtClean="0">
                <a:solidFill>
                  <a:srgbClr val="FF0000"/>
                </a:solidFill>
              </a:rPr>
              <a:t>strings </a:t>
            </a:r>
            <a:r>
              <a:rPr lang="en-US" sz="1400" dirty="0">
                <a:solidFill>
                  <a:srgbClr val="FF0000"/>
                </a:solidFill>
              </a:rPr>
              <a:t>you </a:t>
            </a:r>
            <a:r>
              <a:rPr lang="en-US" sz="1400" dirty="0" smtClean="0">
                <a:solidFill>
                  <a:srgbClr val="FF0000"/>
                </a:solidFill>
              </a:rPr>
              <a:t>de-tuned and any adjacent strings that are out of tune</a:t>
            </a:r>
            <a:r>
              <a:rPr lang="en-US" sz="1400" dirty="0" smtClean="0"/>
              <a:t>. </a:t>
            </a:r>
            <a:r>
              <a:rPr lang="en-US" sz="1400" dirty="0"/>
              <a:t> </a:t>
            </a:r>
          </a:p>
        </p:txBody>
      </p:sp>
    </p:spTree>
    <p:extLst>
      <p:ext uri="{BB962C8B-B14F-4D97-AF65-F5344CB8AC3E}">
        <p14:creationId xmlns:p14="http://schemas.microsoft.com/office/powerpoint/2010/main" val="39576338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Conklin on measuring TPT</a:t>
            </a:r>
            <a:endParaRPr lang="en-US" dirty="0"/>
          </a:p>
        </p:txBody>
      </p:sp>
      <p:sp>
        <p:nvSpPr>
          <p:cNvPr id="3" name="Content Placeholder 2"/>
          <p:cNvSpPr>
            <a:spLocks noGrp="1"/>
          </p:cNvSpPr>
          <p:nvPr>
            <p:ph sz="quarter" idx="1"/>
          </p:nvPr>
        </p:nvSpPr>
        <p:spPr/>
        <p:txBody>
          <a:bodyPr>
            <a:normAutofit/>
          </a:bodyPr>
          <a:lstStyle/>
          <a:p>
            <a:r>
              <a:rPr lang="en-US" sz="1600" dirty="0" smtClean="0"/>
              <a:t>Free torque (a pin with no string) will be the same for clockwise and counterclockwise rotation.</a:t>
            </a:r>
          </a:p>
          <a:p>
            <a:r>
              <a:rPr lang="en-US" sz="1600" dirty="0" smtClean="0"/>
              <a:t>A suitable value for free torque is about 105 inch-pounds.</a:t>
            </a:r>
          </a:p>
          <a:p>
            <a:r>
              <a:rPr lang="en-US" sz="1600" dirty="0" smtClean="0"/>
              <a:t>When a string under tension is on the pin, up and down torque will change but the average doesn’t change.</a:t>
            </a:r>
          </a:p>
          <a:p>
            <a:r>
              <a:rPr lang="en-US" sz="1600" dirty="0" smtClean="0"/>
              <a:t>The string will produce a torque of about 30 in-lb.  Therefore, up torque will increase from 105 to 135, and down torque will decrease from 105 to 75.  (but overall torque remains 105)</a:t>
            </a:r>
          </a:p>
          <a:p>
            <a:r>
              <a:rPr lang="en-US" sz="1600" i="1" dirty="0" smtClean="0"/>
              <a:t>These values are within the range considered by piano tuners to be optimum</a:t>
            </a:r>
            <a:r>
              <a:rPr lang="en-US" sz="1600" dirty="0" smtClean="0"/>
              <a:t>.  </a:t>
            </a:r>
            <a:r>
              <a:rPr lang="en-US" sz="1600" i="1" dirty="0" smtClean="0"/>
              <a:t>A suitable value for pin torque will be about </a:t>
            </a:r>
            <a:r>
              <a:rPr lang="en-US" sz="1600" i="1" dirty="0" smtClean="0">
                <a:solidFill>
                  <a:srgbClr val="FF0000"/>
                </a:solidFill>
              </a:rPr>
              <a:t>100 to 115 </a:t>
            </a:r>
            <a:r>
              <a:rPr lang="en-US" sz="1600" i="1" dirty="0" smtClean="0"/>
              <a:t>inch-pounds.  </a:t>
            </a:r>
          </a:p>
          <a:p>
            <a:pPr algn="ctr"/>
            <a:r>
              <a:rPr lang="en-US" sz="1600" i="1" dirty="0" smtClean="0"/>
              <a:t>*  * * * * * * * * * * </a:t>
            </a:r>
            <a:endParaRPr lang="en-US" sz="1600" i="1" dirty="0"/>
          </a:p>
          <a:p>
            <a:r>
              <a:rPr lang="en-US" sz="1600" i="1" dirty="0" smtClean="0"/>
              <a:t>Some technicians (and piano factories) measure up torque only, or down torque only.  Neither measurement alone gives an accurate picture of TPT; it must be an average of up and down:</a:t>
            </a:r>
          </a:p>
          <a:p>
            <a:r>
              <a:rPr lang="en-US" sz="1600" i="1" dirty="0" smtClean="0"/>
              <a:t> U+D/2=TPT	(Up Torque plus Down Torque divided by 2 equals Tuning Pin Torque)</a:t>
            </a:r>
            <a:endParaRPr lang="en-US" sz="1600" i="1" dirty="0"/>
          </a:p>
        </p:txBody>
      </p:sp>
    </p:spTree>
    <p:extLst>
      <p:ext uri="{BB962C8B-B14F-4D97-AF65-F5344CB8AC3E}">
        <p14:creationId xmlns:p14="http://schemas.microsoft.com/office/powerpoint/2010/main" val="3392035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 measuring technique	</a:t>
            </a:r>
            <a:endParaRPr lang="en-US" dirty="0"/>
          </a:p>
        </p:txBody>
      </p:sp>
      <p:sp>
        <p:nvSpPr>
          <p:cNvPr id="3" name="Content Placeholder 2"/>
          <p:cNvSpPr>
            <a:spLocks noGrp="1"/>
          </p:cNvSpPr>
          <p:nvPr>
            <p:ph sz="quarter" idx="1"/>
          </p:nvPr>
        </p:nvSpPr>
        <p:spPr/>
        <p:txBody>
          <a:bodyPr>
            <a:normAutofit/>
          </a:bodyPr>
          <a:lstStyle/>
          <a:p>
            <a:r>
              <a:rPr lang="en-US" sz="1600" dirty="0" smtClean="0"/>
              <a:t>Place torque wrench on tuning pin</a:t>
            </a:r>
          </a:p>
          <a:p>
            <a:r>
              <a:rPr lang="en-US" sz="1600" u="sng" dirty="0" smtClean="0"/>
              <a:t>To avoid breaking strings</a:t>
            </a:r>
            <a:r>
              <a:rPr lang="en-US" sz="1600" dirty="0" smtClean="0"/>
              <a:t>, first measure </a:t>
            </a:r>
            <a:r>
              <a:rPr lang="en-US" sz="1600" u="sng" dirty="0" smtClean="0"/>
              <a:t>down</a:t>
            </a:r>
            <a:r>
              <a:rPr lang="en-US" sz="1600" dirty="0" smtClean="0"/>
              <a:t> torque (lowering pitch) by moving wrench counterclockwise.  Person who measures, or another group member, should play note repeatedly while measuring to monitor pitch change.</a:t>
            </a:r>
          </a:p>
          <a:p>
            <a:r>
              <a:rPr lang="en-US" sz="1600" dirty="0" smtClean="0"/>
              <a:t>Move wrench </a:t>
            </a:r>
            <a:r>
              <a:rPr lang="en-US" sz="1600" u="sng" dirty="0" smtClean="0"/>
              <a:t>slowly</a:t>
            </a:r>
            <a:r>
              <a:rPr lang="en-US" sz="1600" dirty="0" smtClean="0"/>
              <a:t> with </a:t>
            </a:r>
            <a:r>
              <a:rPr lang="en-US" sz="1600" u="sng" dirty="0" smtClean="0"/>
              <a:t>steady, gentle pressure.</a:t>
            </a:r>
            <a:r>
              <a:rPr lang="en-US" sz="1600" dirty="0" smtClean="0"/>
              <a:t> Watch needle move and feel for tuning pin movement in </a:t>
            </a:r>
            <a:r>
              <a:rPr lang="en-US" sz="1600" dirty="0" err="1" smtClean="0"/>
              <a:t>pinblock</a:t>
            </a:r>
            <a:r>
              <a:rPr lang="en-US" sz="1600" dirty="0" smtClean="0"/>
              <a:t>.  You need to </a:t>
            </a:r>
            <a:r>
              <a:rPr lang="en-US" sz="1600" dirty="0" smtClean="0">
                <a:solidFill>
                  <a:srgbClr val="FF0000"/>
                </a:solidFill>
              </a:rPr>
              <a:t>feel</a:t>
            </a:r>
            <a:r>
              <a:rPr lang="en-US" sz="1600" dirty="0" smtClean="0"/>
              <a:t> the tuning pin move in th</a:t>
            </a:r>
            <a:r>
              <a:rPr lang="en-US" sz="1600" dirty="0" smtClean="0"/>
              <a:t>e </a:t>
            </a:r>
            <a:r>
              <a:rPr lang="en-US" sz="1600" dirty="0" err="1" smtClean="0"/>
              <a:t>pinblock</a:t>
            </a:r>
            <a:r>
              <a:rPr lang="en-US" sz="1600" dirty="0" smtClean="0"/>
              <a:t>; this may not happen until </a:t>
            </a:r>
            <a:r>
              <a:rPr lang="en-US" sz="1600" dirty="0" smtClean="0">
                <a:solidFill>
                  <a:srgbClr val="FF0000"/>
                </a:solidFill>
              </a:rPr>
              <a:t>after</a:t>
            </a:r>
            <a:r>
              <a:rPr lang="en-US" sz="1600" dirty="0" smtClean="0"/>
              <a:t> the pitch starts changing.  </a:t>
            </a:r>
            <a:endParaRPr lang="en-US" sz="1600" dirty="0" smtClean="0"/>
          </a:p>
          <a:p>
            <a:r>
              <a:rPr lang="en-US" sz="1600" dirty="0" smtClean="0"/>
              <a:t>When tuning pin starts to move, indicator needle will stop moving; keep </a:t>
            </a:r>
            <a:r>
              <a:rPr lang="en-US" sz="1600" u="sng" dirty="0" smtClean="0"/>
              <a:t>light pressure </a:t>
            </a:r>
            <a:r>
              <a:rPr lang="en-US" sz="1600" dirty="0" smtClean="0"/>
              <a:t>on handle until you get a reading.  If you’re not sure the reading is accurate, repeat.  </a:t>
            </a:r>
          </a:p>
          <a:p>
            <a:r>
              <a:rPr lang="en-US" sz="1600" dirty="0" smtClean="0"/>
              <a:t>On the same tuning pin measure up torque (raising pitch) by moving wrench clockwise and follow same procedure as above. </a:t>
            </a:r>
            <a:r>
              <a:rPr lang="en-US" sz="1600" u="sng" dirty="0"/>
              <a:t>D</a:t>
            </a:r>
            <a:r>
              <a:rPr lang="en-US" sz="1600" u="sng" dirty="0" smtClean="0"/>
              <a:t>on’t raise pitch higher than where you started, to avoid breaking strings</a:t>
            </a:r>
            <a:r>
              <a:rPr lang="en-US" sz="1600" dirty="0" smtClean="0"/>
              <a:t> -- play the note while you measure, so you can hear pitch change and avoid going dangerously sharp.</a:t>
            </a:r>
            <a:endParaRPr lang="en-US" sz="1600" dirty="0"/>
          </a:p>
          <a:p>
            <a:r>
              <a:rPr lang="en-US" sz="1600" dirty="0" smtClean="0"/>
              <a:t>Please have someone in group re-tune all notes you measure back to clean unisons.  </a:t>
            </a:r>
          </a:p>
          <a:p>
            <a:pPr marL="0" indent="0">
              <a:buNone/>
            </a:pPr>
            <a:endParaRPr lang="en-US" sz="1600" dirty="0" smtClean="0"/>
          </a:p>
        </p:txBody>
      </p:sp>
    </p:spTree>
    <p:extLst>
      <p:ext uri="{BB962C8B-B14F-4D97-AF65-F5344CB8AC3E}">
        <p14:creationId xmlns:p14="http://schemas.microsoft.com/office/powerpoint/2010/main" val="3810594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fill out data form</a:t>
            </a:r>
            <a:endParaRPr lang="en-US" dirty="0"/>
          </a:p>
        </p:txBody>
      </p:sp>
      <p:sp>
        <p:nvSpPr>
          <p:cNvPr id="5" name="TextBox 4"/>
          <p:cNvSpPr txBox="1"/>
          <p:nvPr/>
        </p:nvSpPr>
        <p:spPr>
          <a:xfrm>
            <a:off x="437814" y="5402282"/>
            <a:ext cx="2196148" cy="830997"/>
          </a:xfrm>
          <a:prstGeom prst="rect">
            <a:avLst/>
          </a:prstGeom>
          <a:noFill/>
        </p:spPr>
        <p:txBody>
          <a:bodyPr wrap="square" rtlCol="0">
            <a:spAutoFit/>
          </a:bodyPr>
          <a:lstStyle/>
          <a:p>
            <a:r>
              <a:rPr lang="en-US" sz="1600" dirty="0" smtClean="0"/>
              <a:t>Please list names of all technicians in your group.  </a:t>
            </a:r>
            <a:endParaRPr lang="en-US" sz="1600" dirty="0"/>
          </a:p>
        </p:txBody>
      </p:sp>
      <p:sp>
        <p:nvSpPr>
          <p:cNvPr id="6" name="Left Arrow 5"/>
          <p:cNvSpPr/>
          <p:nvPr/>
        </p:nvSpPr>
        <p:spPr>
          <a:xfrm>
            <a:off x="6076643" y="4098361"/>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70199" y="2576113"/>
            <a:ext cx="2458816" cy="646331"/>
          </a:xfrm>
          <a:prstGeom prst="rect">
            <a:avLst/>
          </a:prstGeom>
          <a:noFill/>
        </p:spPr>
        <p:txBody>
          <a:bodyPr wrap="square" rtlCol="0">
            <a:spAutoFit/>
          </a:bodyPr>
          <a:lstStyle/>
          <a:p>
            <a:r>
              <a:rPr lang="en-US" dirty="0" smtClean="0"/>
              <a:t>Each group will measure </a:t>
            </a:r>
            <a:r>
              <a:rPr lang="en-US" dirty="0"/>
              <a:t>5</a:t>
            </a:r>
            <a:r>
              <a:rPr lang="en-US" dirty="0" smtClean="0"/>
              <a:t> pianos.</a:t>
            </a:r>
            <a:endParaRPr lang="en-US" dirty="0"/>
          </a:p>
        </p:txBody>
      </p:sp>
      <p:sp>
        <p:nvSpPr>
          <p:cNvPr id="8" name="Right Arrow 7"/>
          <p:cNvSpPr/>
          <p:nvPr/>
        </p:nvSpPr>
        <p:spPr>
          <a:xfrm>
            <a:off x="1655554" y="485757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6453179" y="2576113"/>
            <a:ext cx="2503847" cy="1477328"/>
          </a:xfrm>
          <a:prstGeom prst="rect">
            <a:avLst/>
          </a:prstGeom>
          <a:noFill/>
        </p:spPr>
        <p:txBody>
          <a:bodyPr wrap="square" rtlCol="0">
            <a:spAutoFit/>
          </a:bodyPr>
          <a:lstStyle/>
          <a:p>
            <a:r>
              <a:rPr lang="en-US" dirty="0" smtClean="0"/>
              <a:t>Read instructions </a:t>
            </a:r>
            <a:r>
              <a:rPr lang="en-US" dirty="0" smtClean="0"/>
              <a:t>for help; </a:t>
            </a:r>
            <a:r>
              <a:rPr lang="en-US" dirty="0" smtClean="0"/>
              <a:t>any questions call or text Larry at (707) 762-5800 </a:t>
            </a:r>
            <a:r>
              <a:rPr lang="en-US" dirty="0" smtClean="0">
                <a:hlinkClick r:id="rId2"/>
              </a:rPr>
              <a:t>hayforker@comcast.net</a:t>
            </a:r>
            <a:r>
              <a:rPr lang="en-US" dirty="0" smtClean="0"/>
              <a:t> </a:t>
            </a:r>
            <a:endParaRPr lang="en-US" dirty="0"/>
          </a:p>
        </p:txBody>
      </p:sp>
      <p:pic>
        <p:nvPicPr>
          <p:cNvPr id="13" name="Content Placeholder 12" descr="DataForm.jpg"/>
          <p:cNvPicPr>
            <a:picLocks noGrp="1" noChangeAspect="1"/>
          </p:cNvPicPr>
          <p:nvPr>
            <p:ph sz="quarter" idx="1"/>
          </p:nvPr>
        </p:nvPicPr>
        <p:blipFill>
          <a:blip r:embed="rId3" cstate="print">
            <a:extLst>
              <a:ext uri="{28A0092B-C50C-407E-A947-70E740481C1C}">
                <a14:useLocalDpi xmlns:a14="http://schemas.microsoft.com/office/drawing/2010/main" val="0"/>
              </a:ext>
            </a:extLst>
          </a:blip>
          <a:srcRect t="-21530" b="-21530"/>
          <a:stretch>
            <a:fillRect/>
          </a:stretch>
        </p:blipFill>
        <p:spPr>
          <a:xfrm>
            <a:off x="2728913" y="665701"/>
            <a:ext cx="3348037" cy="6841357"/>
          </a:xfrm>
        </p:spPr>
      </p:pic>
    </p:spTree>
    <p:extLst>
      <p:ext uri="{BB962C8B-B14F-4D97-AF65-F5344CB8AC3E}">
        <p14:creationId xmlns:p14="http://schemas.microsoft.com/office/powerpoint/2010/main" val="410248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way to measure TPT</a:t>
            </a:r>
            <a:r>
              <a:rPr lang="mr-IN" dirty="0" smtClean="0"/>
              <a:t>…</a:t>
            </a:r>
            <a:r>
              <a:rPr lang="en-US" dirty="0" smtClean="0"/>
              <a:t>	</a:t>
            </a:r>
            <a:endParaRPr lang="en-US" dirty="0"/>
          </a:p>
        </p:txBody>
      </p:sp>
      <p:sp>
        <p:nvSpPr>
          <p:cNvPr id="3" name="Content Placeholder 2"/>
          <p:cNvSpPr>
            <a:spLocks noGrp="1"/>
          </p:cNvSpPr>
          <p:nvPr>
            <p:ph sz="quarter" idx="1"/>
          </p:nvPr>
        </p:nvSpPr>
        <p:spPr>
          <a:xfrm>
            <a:off x="766285" y="2921360"/>
            <a:ext cx="3310233" cy="2312073"/>
          </a:xfrm>
        </p:spPr>
        <p:txBody>
          <a:bodyPr>
            <a:normAutofit/>
          </a:bodyPr>
          <a:lstStyle/>
          <a:p>
            <a:pPr marL="0" indent="0">
              <a:buNone/>
            </a:pPr>
            <a:r>
              <a:rPr lang="en-US" sz="1600" dirty="0" smtClean="0"/>
              <a:t>I developed a “</a:t>
            </a:r>
            <a:r>
              <a:rPr lang="en-US" sz="1600" dirty="0" err="1" smtClean="0"/>
              <a:t>Tuneability</a:t>
            </a:r>
            <a:r>
              <a:rPr lang="en-US" sz="1600" dirty="0" smtClean="0"/>
              <a:t> Index” as quick way to rate how hard it is to tune a piano, with no torque wrench needed.  It’s admittedly subjective and imprecise, but when combined with torque measurements could be helpful in correlating TPT with </a:t>
            </a:r>
            <a:r>
              <a:rPr lang="en-US" sz="1600" dirty="0" err="1" smtClean="0"/>
              <a:t>tuneability</a:t>
            </a:r>
            <a:r>
              <a:rPr lang="en-US" sz="1600" dirty="0" smtClean="0"/>
              <a:t>.  </a:t>
            </a:r>
            <a:endParaRPr lang="en-US" sz="1600" dirty="0"/>
          </a:p>
        </p:txBody>
      </p:sp>
      <p:pic>
        <p:nvPicPr>
          <p:cNvPr id="4" name="Picture 3" descr="TuneabilityIndex.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5790" y="1600200"/>
            <a:ext cx="4519523" cy="4944152"/>
          </a:xfrm>
          <a:prstGeom prst="rect">
            <a:avLst/>
          </a:prstGeom>
        </p:spPr>
      </p:pic>
    </p:spTree>
    <p:extLst>
      <p:ext uri="{BB962C8B-B14F-4D97-AF65-F5344CB8AC3E}">
        <p14:creationId xmlns:p14="http://schemas.microsoft.com/office/powerpoint/2010/main" val="3374077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elephant in the room</a:t>
            </a:r>
            <a:r>
              <a:rPr lang="mr-IN" dirty="0" smtClean="0"/>
              <a:t>…</a:t>
            </a:r>
            <a:endParaRPr lang="en-US" dirty="0"/>
          </a:p>
        </p:txBody>
      </p:sp>
      <p:pic>
        <p:nvPicPr>
          <p:cNvPr id="4" name="Content Placeholder 3" descr="Vintage-Pratt-Read-Company-Tru-Touch-Salesman-Display-_1.jpg"/>
          <p:cNvPicPr>
            <a:picLocks noGrp="1" noChangeAspect="1"/>
          </p:cNvPicPr>
          <p:nvPr>
            <p:ph sz="quarter" idx="1"/>
          </p:nvPr>
        </p:nvPicPr>
        <p:blipFill>
          <a:blip r:embed="rId2">
            <a:extLst>
              <a:ext uri="{28A0092B-C50C-407E-A947-70E740481C1C}">
                <a14:useLocalDpi xmlns:a14="http://schemas.microsoft.com/office/drawing/2010/main" val="0"/>
              </a:ext>
            </a:extLst>
          </a:blip>
          <a:srcRect l="4861" r="4861"/>
          <a:stretch>
            <a:fillRect/>
          </a:stretch>
        </p:blipFill>
        <p:spPr>
          <a:xfrm>
            <a:off x="5618040" y="1573167"/>
            <a:ext cx="2762910" cy="1523474"/>
          </a:xfrm>
        </p:spPr>
      </p:pic>
      <p:sp>
        <p:nvSpPr>
          <p:cNvPr id="3" name="TextBox 2"/>
          <p:cNvSpPr txBox="1"/>
          <p:nvPr/>
        </p:nvSpPr>
        <p:spPr>
          <a:xfrm>
            <a:off x="967847" y="2265644"/>
            <a:ext cx="4368502" cy="830997"/>
          </a:xfrm>
          <a:prstGeom prst="rect">
            <a:avLst/>
          </a:prstGeom>
          <a:noFill/>
        </p:spPr>
        <p:txBody>
          <a:bodyPr wrap="square" rtlCol="0">
            <a:spAutoFit/>
          </a:bodyPr>
          <a:lstStyle/>
          <a:p>
            <a:r>
              <a:rPr lang="en-US" sz="1600" dirty="0" smtClean="0"/>
              <a:t>It’s been my experience that piano tuners are reluctant to talk about hyper-tight tuning pins.  Here are some reasons I think this is so:</a:t>
            </a:r>
          </a:p>
        </p:txBody>
      </p:sp>
      <p:sp>
        <p:nvSpPr>
          <p:cNvPr id="5" name="TextBox 4"/>
          <p:cNvSpPr txBox="1"/>
          <p:nvPr/>
        </p:nvSpPr>
        <p:spPr>
          <a:xfrm>
            <a:off x="737461" y="3456411"/>
            <a:ext cx="7643489" cy="1569660"/>
          </a:xfrm>
          <a:prstGeom prst="rect">
            <a:avLst/>
          </a:prstGeom>
          <a:noFill/>
        </p:spPr>
        <p:txBody>
          <a:bodyPr wrap="square" rtlCol="0">
            <a:spAutoFit/>
          </a:bodyPr>
          <a:lstStyle/>
          <a:p>
            <a:pPr marL="342900" indent="-342900">
              <a:buAutoNum type="arabicPeriod"/>
            </a:pPr>
            <a:r>
              <a:rPr lang="en-US" sz="1600" dirty="0" smtClean="0"/>
              <a:t>They don’t want to admit they can’t tune certain pianos as well as they could, even though it’s not their fault.  </a:t>
            </a:r>
            <a:endParaRPr lang="en-US" sz="1600" dirty="0"/>
          </a:p>
          <a:p>
            <a:pPr marL="342900" indent="-342900">
              <a:buAutoNum type="arabicPeriod"/>
            </a:pPr>
            <a:r>
              <a:rPr lang="en-US" sz="1600" dirty="0" smtClean="0"/>
              <a:t>They don’t want to admit they experience discomfort or pain when trying to tune pianos with hyper-tight pins.  </a:t>
            </a:r>
          </a:p>
          <a:p>
            <a:pPr marL="342900" indent="-342900">
              <a:buAutoNum type="arabicPeriod"/>
            </a:pPr>
            <a:r>
              <a:rPr lang="en-US" sz="1600" dirty="0" smtClean="0"/>
              <a:t>They don’t want to get a reputation as a complainer, whether among other technicians, customers,  piano store owners or manufacturers.  </a:t>
            </a:r>
            <a:endParaRPr lang="en-US" sz="1600" dirty="0"/>
          </a:p>
        </p:txBody>
      </p:sp>
      <p:sp>
        <p:nvSpPr>
          <p:cNvPr id="6" name="TextBox 5"/>
          <p:cNvSpPr txBox="1"/>
          <p:nvPr/>
        </p:nvSpPr>
        <p:spPr>
          <a:xfrm>
            <a:off x="612648" y="5251068"/>
            <a:ext cx="7784307" cy="584776"/>
          </a:xfrm>
          <a:prstGeom prst="rect">
            <a:avLst/>
          </a:prstGeom>
          <a:noFill/>
        </p:spPr>
        <p:txBody>
          <a:bodyPr wrap="square" rtlCol="0">
            <a:spAutoFit/>
          </a:bodyPr>
          <a:lstStyle/>
          <a:p>
            <a:r>
              <a:rPr lang="en-US" sz="1600" dirty="0" smtClean="0"/>
              <a:t>To illustrate the point, a certain technician I spoke to about this symposium said he agrees with the premise and is very interested in our results, but doesn’t want his name associated with it.  </a:t>
            </a:r>
            <a:endParaRPr lang="en-US" sz="1600" dirty="0"/>
          </a:p>
        </p:txBody>
      </p:sp>
    </p:spTree>
    <p:extLst>
      <p:ext uri="{BB962C8B-B14F-4D97-AF65-F5344CB8AC3E}">
        <p14:creationId xmlns:p14="http://schemas.microsoft.com/office/powerpoint/2010/main" val="1144779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to the pianos ---</a:t>
            </a:r>
            <a:endParaRPr lang="en-US" dirty="0"/>
          </a:p>
        </p:txBody>
      </p:sp>
      <p:pic>
        <p:nvPicPr>
          <p:cNvPr id="4" name="Content Placeholder 3" descr="IMG_7331.jpg"/>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36" r="1090"/>
          <a:stretch/>
        </p:blipFill>
        <p:spPr>
          <a:xfrm>
            <a:off x="2837094" y="1600200"/>
            <a:ext cx="5928954" cy="4495800"/>
          </a:xfrm>
        </p:spPr>
      </p:pic>
      <p:sp>
        <p:nvSpPr>
          <p:cNvPr id="5" name="TextBox 4"/>
          <p:cNvSpPr txBox="1"/>
          <p:nvPr/>
        </p:nvSpPr>
        <p:spPr>
          <a:xfrm>
            <a:off x="297219" y="2386958"/>
            <a:ext cx="2332721" cy="1323439"/>
          </a:xfrm>
          <a:prstGeom prst="rect">
            <a:avLst/>
          </a:prstGeom>
          <a:noFill/>
        </p:spPr>
        <p:txBody>
          <a:bodyPr wrap="square" rtlCol="0">
            <a:spAutoFit/>
          </a:bodyPr>
          <a:lstStyle/>
          <a:p>
            <a:r>
              <a:rPr lang="en-US" sz="1600" dirty="0" smtClean="0"/>
              <a:t>You will get a copy of this map in your information packet.  Thanks for participating, and have fun!  </a:t>
            </a:r>
            <a:endParaRPr lang="en-US" sz="1600" dirty="0"/>
          </a:p>
        </p:txBody>
      </p:sp>
    </p:spTree>
    <p:extLst>
      <p:ext uri="{BB962C8B-B14F-4D97-AF65-F5344CB8AC3E}">
        <p14:creationId xmlns:p14="http://schemas.microsoft.com/office/powerpoint/2010/main" val="3623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older pianos have less TPT?</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sz="1600" dirty="0" smtClean="0"/>
              <a:t>In my experience as a piano technician for 45 years, I’ve long had the belief that pianos made in the distant past had less TPT.  Some will say those pianos have been tuned so many times they’ve lost torque over time, but I don’t believe that’s true.  An experiment that supports this will be shown later in this presentation. </a:t>
            </a:r>
          </a:p>
          <a:p>
            <a:pPr marL="0" indent="0">
              <a:buNone/>
            </a:pPr>
            <a:r>
              <a:rPr lang="en-US" sz="1600" dirty="0" smtClean="0"/>
              <a:t>	The evidence I have is anecdotal and of a small sample, but I think it carries some weight. I </a:t>
            </a:r>
            <a:r>
              <a:rPr lang="en-US" sz="1600" dirty="0"/>
              <a:t>owned two pianos for 25 and 15 </a:t>
            </a:r>
            <a:r>
              <a:rPr lang="en-US" sz="1600" dirty="0" smtClean="0"/>
              <a:t>years that </a:t>
            </a:r>
            <a:r>
              <a:rPr lang="en-US" sz="1600" dirty="0"/>
              <a:t>I </a:t>
            </a:r>
            <a:r>
              <a:rPr lang="en-US" sz="1600" dirty="0" smtClean="0"/>
              <a:t>tuned </a:t>
            </a:r>
            <a:r>
              <a:rPr lang="en-US" sz="1600" dirty="0"/>
              <a:t>frequently with no detectable loss of </a:t>
            </a:r>
            <a:r>
              <a:rPr lang="en-US" sz="1600" dirty="0" smtClean="0"/>
              <a:t>torque over time.  I have customers whose pianos I’ve tuned many times over many years, with no noticeable change in TPT. </a:t>
            </a:r>
            <a:endParaRPr lang="en-US" sz="1600" dirty="0"/>
          </a:p>
          <a:p>
            <a:pPr marL="0" indent="0">
              <a:buNone/>
            </a:pPr>
            <a:r>
              <a:rPr lang="en-US" sz="1600" dirty="0" smtClean="0"/>
              <a:t>	As technician here at Sonoma State for 5 years I’ve had a rare opportunity to see how pianos behave when tuned very often, under excellent climate control.  Again, I’ve noticed no change in TPT on pianos I’ve tuned over and over.  This is true both of pianos with reasonable TPT and those with </a:t>
            </a:r>
            <a:r>
              <a:rPr lang="en-US" sz="1600" dirty="0" err="1" smtClean="0"/>
              <a:t>supertight</a:t>
            </a:r>
            <a:r>
              <a:rPr lang="en-US" sz="1600" dirty="0" smtClean="0"/>
              <a:t> pins.  </a:t>
            </a:r>
          </a:p>
          <a:p>
            <a:pPr marL="0" indent="0">
              <a:buNone/>
            </a:pPr>
            <a:r>
              <a:rPr lang="en-US" sz="1600" dirty="0" smtClean="0"/>
              <a:t>	Technicians from previous generations have told me that older pianos </a:t>
            </a:r>
            <a:r>
              <a:rPr lang="en-US" sz="1600" dirty="0"/>
              <a:t>were strung with </a:t>
            </a:r>
            <a:r>
              <a:rPr lang="en-US" sz="1600" dirty="0" smtClean="0"/>
              <a:t>very low TPT, as low as 45 in/lbs.  I worked in rebuilding shops with many older pianos both European and American, and found this to be true.  These pianos tuned beautifully and stayed in tune very well.  I owned one for 25 years, and it held tuning better than any piano I’ve ever tuned.</a:t>
            </a:r>
          </a:p>
          <a:p>
            <a:pPr marL="0" indent="0">
              <a:buNone/>
            </a:pPr>
            <a:r>
              <a:rPr lang="en-US" sz="1600" dirty="0" smtClean="0"/>
              <a:t>	Have you had similar experiences?  </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491217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Whose problem is it?  </a:t>
            </a:r>
            <a:endParaRPr lang="en-US" dirty="0"/>
          </a:p>
        </p:txBody>
      </p:sp>
      <p:sp>
        <p:nvSpPr>
          <p:cNvPr id="3" name="Content Placeholder 2"/>
          <p:cNvSpPr>
            <a:spLocks noGrp="1"/>
          </p:cNvSpPr>
          <p:nvPr>
            <p:ph sz="quarter" idx="1"/>
          </p:nvPr>
        </p:nvSpPr>
        <p:spPr/>
        <p:txBody>
          <a:bodyPr>
            <a:normAutofit/>
          </a:bodyPr>
          <a:lstStyle/>
          <a:p>
            <a:pPr marL="0" indent="0">
              <a:buNone/>
            </a:pPr>
            <a:r>
              <a:rPr lang="en-US" sz="1600" dirty="0" smtClean="0"/>
              <a:t>	</a:t>
            </a:r>
            <a:r>
              <a:rPr lang="en-US" sz="1600" i="1" dirty="0"/>
              <a:t>T</a:t>
            </a:r>
            <a:r>
              <a:rPr lang="en-US" sz="1600" i="1" dirty="0" smtClean="0"/>
              <a:t>uners </a:t>
            </a:r>
            <a:r>
              <a:rPr lang="en-US" sz="1600" dirty="0" smtClean="0"/>
              <a:t>can’t feel confident our tunings are as clean and stable as we could make them. </a:t>
            </a:r>
            <a:r>
              <a:rPr lang="en-US" sz="1600" dirty="0"/>
              <a:t>V</a:t>
            </a:r>
            <a:r>
              <a:rPr lang="en-US" sz="1600" dirty="0" smtClean="0"/>
              <a:t>oicing is hard to do if you can’t get unisons perfectly clean.  It’s frustrating not being able to do the best work we’re capable of.  Our reputations can suffer through no fault of our own.  Tuners’ health and ability to work are adversely affected.  </a:t>
            </a:r>
          </a:p>
          <a:p>
            <a:pPr marL="0" indent="0">
              <a:buNone/>
            </a:pPr>
            <a:endParaRPr lang="en-US" sz="1600" dirty="0" smtClean="0"/>
          </a:p>
          <a:p>
            <a:pPr marL="0" indent="0">
              <a:buNone/>
            </a:pPr>
            <a:r>
              <a:rPr lang="en-US" sz="1600" dirty="0" smtClean="0"/>
              <a:t>	</a:t>
            </a:r>
            <a:r>
              <a:rPr lang="en-US" sz="1600" i="1" dirty="0" smtClean="0"/>
              <a:t>Teachers, students, performers &amp; audiences </a:t>
            </a:r>
            <a:r>
              <a:rPr lang="en-US" sz="1600" dirty="0" smtClean="0"/>
              <a:t>get pianos not as well-tuned as they could be.  Whether they’re aware of it or not, pianos aren’t giving their full potential.</a:t>
            </a:r>
          </a:p>
          <a:p>
            <a:pPr marL="0" indent="0">
              <a:buNone/>
            </a:pPr>
            <a:endParaRPr lang="en-US" sz="1600" dirty="0" smtClean="0"/>
          </a:p>
          <a:p>
            <a:pPr marL="0" indent="0">
              <a:buNone/>
            </a:pPr>
            <a:r>
              <a:rPr lang="en-US" sz="1600" dirty="0"/>
              <a:t>	</a:t>
            </a:r>
            <a:r>
              <a:rPr lang="en-US" sz="1600" i="1" dirty="0"/>
              <a:t>D</a:t>
            </a:r>
            <a:r>
              <a:rPr lang="en-US" sz="1600" i="1" dirty="0" smtClean="0"/>
              <a:t>ealers</a:t>
            </a:r>
            <a:r>
              <a:rPr lang="en-US" sz="1600" dirty="0" smtClean="0"/>
              <a:t> find it harder to sell instruments to discerning clients if tuning isn’t perfect. </a:t>
            </a:r>
            <a:r>
              <a:rPr lang="en-US" sz="1600" dirty="0"/>
              <a:t>T</a:t>
            </a:r>
            <a:r>
              <a:rPr lang="en-US" sz="1600" dirty="0" smtClean="0"/>
              <a:t>uners may get blamed though the fault isn’t theirs.</a:t>
            </a:r>
          </a:p>
          <a:p>
            <a:pPr marL="0" indent="0">
              <a:buNone/>
            </a:pPr>
            <a:endParaRPr lang="en-US" sz="1600" dirty="0" smtClean="0"/>
          </a:p>
          <a:p>
            <a:pPr marL="0" indent="0">
              <a:buNone/>
            </a:pPr>
            <a:r>
              <a:rPr lang="en-US" sz="1600" dirty="0"/>
              <a:t>	</a:t>
            </a:r>
            <a:r>
              <a:rPr lang="en-US" sz="1600" i="1" dirty="0" smtClean="0"/>
              <a:t>Manufacturer’s and rebuilder’s</a:t>
            </a:r>
            <a:r>
              <a:rPr lang="en-US" sz="1600" dirty="0" smtClean="0"/>
              <a:t> reputations suffer if tuners, dealers and customers are unhappy with instruments that can’t be tuned to the highest standard.  Sales may not be as good as they could be.  </a:t>
            </a:r>
          </a:p>
          <a:p>
            <a:pPr marL="0" indent="0">
              <a:buNone/>
            </a:pPr>
            <a:r>
              <a:rPr lang="en-US" sz="1600" dirty="0"/>
              <a:t>	</a:t>
            </a:r>
            <a:r>
              <a:rPr lang="en-US" sz="1600" dirty="0" smtClean="0"/>
              <a:t>  </a:t>
            </a:r>
            <a:endParaRPr lang="en-US" sz="1600" dirty="0"/>
          </a:p>
        </p:txBody>
      </p:sp>
    </p:spTree>
    <p:extLst>
      <p:ext uri="{BB962C8B-B14F-4D97-AF65-F5344CB8AC3E}">
        <p14:creationId xmlns:p14="http://schemas.microsoft.com/office/powerpoint/2010/main" val="216315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trying to do here?</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sz="1800" dirty="0" smtClean="0"/>
              <a:t>	From what follows in this presentation and the data we collect today, we hope to show that pianos made with excessively tight tuning pins are bad for piano buyers &amp; owners, teachers &amp; students, manufacturers, rebuilders &amp; dealers, tuners &amp; technicians, performance venues, performing artists, and the public.  No one benefits; everyone is harmed by the practice. </a:t>
            </a:r>
          </a:p>
          <a:p>
            <a:pPr marL="0" indent="0">
              <a:buNone/>
            </a:pPr>
            <a:r>
              <a:rPr lang="en-US" sz="1800" dirty="0"/>
              <a:t>	The first intended result of </a:t>
            </a:r>
            <a:r>
              <a:rPr lang="en-US" sz="1800" dirty="0" smtClean="0"/>
              <a:t>this </a:t>
            </a:r>
            <a:r>
              <a:rPr lang="en-US" sz="1800" dirty="0"/>
              <a:t>study is to bring this problem into the open so piano technicians are </a:t>
            </a:r>
            <a:r>
              <a:rPr lang="en-US" sz="1800" dirty="0" smtClean="0"/>
              <a:t>less reluctant </a:t>
            </a:r>
            <a:r>
              <a:rPr lang="en-US" sz="1800" dirty="0"/>
              <a:t>to discuss it among themselves and with rebuilders &amp; manufacturers.  If we let them know how damaging this practice is </a:t>
            </a:r>
            <a:r>
              <a:rPr lang="en-US" sz="1800" dirty="0" smtClean="0"/>
              <a:t>to </a:t>
            </a:r>
            <a:r>
              <a:rPr lang="en-US" sz="1800" dirty="0"/>
              <a:t>us </a:t>
            </a:r>
            <a:r>
              <a:rPr lang="en-US" sz="1800" dirty="0" smtClean="0"/>
              <a:t>and </a:t>
            </a:r>
            <a:r>
              <a:rPr lang="en-US" sz="1800" i="1" u="sng" dirty="0"/>
              <a:t>to </a:t>
            </a:r>
            <a:r>
              <a:rPr lang="en-US" sz="1800" i="1" u="sng" dirty="0" smtClean="0"/>
              <a:t>them</a:t>
            </a:r>
            <a:r>
              <a:rPr lang="en-US" sz="1800" dirty="0" smtClean="0"/>
              <a:t>, maybe we can influence </a:t>
            </a:r>
            <a:r>
              <a:rPr lang="en-US" sz="1800" dirty="0" smtClean="0"/>
              <a:t>a change. </a:t>
            </a:r>
          </a:p>
          <a:p>
            <a:pPr marL="0" indent="0">
              <a:buNone/>
            </a:pPr>
            <a:r>
              <a:rPr lang="en-US" sz="1800" dirty="0" smtClean="0"/>
              <a:t>	Further, we hope our data and discussions will show that pianos with high TPT can’t be fine-tuned as well, aren’t as stable, and don’t hold tunings well.  </a:t>
            </a:r>
            <a:r>
              <a:rPr lang="en-US" sz="1800" dirty="0" smtClean="0"/>
              <a:t>	</a:t>
            </a:r>
            <a:endParaRPr lang="en-US" sz="1800" dirty="0" smtClean="0"/>
          </a:p>
          <a:p>
            <a:pPr marL="0" indent="0">
              <a:buNone/>
            </a:pPr>
            <a:r>
              <a:rPr lang="en-US" sz="1800" dirty="0"/>
              <a:t>	</a:t>
            </a:r>
            <a:r>
              <a:rPr lang="en-US" sz="1800" dirty="0" smtClean="0"/>
              <a:t>It’s </a:t>
            </a:r>
            <a:r>
              <a:rPr lang="en-US" sz="1800" dirty="0" smtClean="0"/>
              <a:t>hoped that the report of this symposium will be read by technicians, manufacturers and rebuilders world-wide and stimulate them to change, either by reforming their </a:t>
            </a:r>
            <a:r>
              <a:rPr lang="en-US" sz="1800" dirty="0" smtClean="0"/>
              <a:t>TPT standards or </a:t>
            </a:r>
            <a:r>
              <a:rPr lang="en-US" sz="1800" dirty="0" smtClean="0"/>
              <a:t>using </a:t>
            </a:r>
            <a:r>
              <a:rPr lang="en-US" sz="1800" dirty="0" smtClean="0"/>
              <a:t>the </a:t>
            </a:r>
            <a:r>
              <a:rPr lang="en-US" sz="1800" dirty="0" smtClean="0"/>
              <a:t>inventions designed to overcome the problem in their future products.  </a:t>
            </a:r>
          </a:p>
          <a:p>
            <a:pPr marL="0" indent="0">
              <a:buNone/>
            </a:pPr>
            <a:r>
              <a:rPr lang="en-US" sz="1800" dirty="0" smtClean="0"/>
              <a:t>	</a:t>
            </a:r>
            <a:endParaRPr lang="en-US" sz="1800" dirty="0"/>
          </a:p>
        </p:txBody>
      </p:sp>
    </p:spTree>
    <p:extLst>
      <p:ext uri="{BB962C8B-B14F-4D97-AF65-F5344CB8AC3E}">
        <p14:creationId xmlns:p14="http://schemas.microsoft.com/office/powerpoint/2010/main" val="204355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it’s not just me…</a:t>
            </a:r>
            <a:endParaRPr lang="en-US" dirty="0"/>
          </a:p>
        </p:txBody>
      </p:sp>
      <p:sp>
        <p:nvSpPr>
          <p:cNvPr id="3" name="Content Placeholder 2"/>
          <p:cNvSpPr>
            <a:spLocks noGrp="1"/>
          </p:cNvSpPr>
          <p:nvPr>
            <p:ph sz="quarter" idx="1"/>
          </p:nvPr>
        </p:nvSpPr>
        <p:spPr>
          <a:xfrm>
            <a:off x="531588" y="1600201"/>
            <a:ext cx="8234459" cy="1280009"/>
          </a:xfrm>
        </p:spPr>
        <p:txBody>
          <a:bodyPr>
            <a:normAutofit fontScale="62500" lnSpcReduction="20000"/>
          </a:bodyPr>
          <a:lstStyle/>
          <a:p>
            <a:pPr marL="0" indent="0">
              <a:buNone/>
            </a:pPr>
            <a:r>
              <a:rPr lang="en-US" sz="1200" dirty="0" smtClean="0">
                <a:latin typeface="American Typewriter"/>
                <a:cs typeface="American Typewriter"/>
              </a:rPr>
              <a:t>“</a:t>
            </a:r>
            <a:r>
              <a:rPr lang="en-US" sz="1700" dirty="0" smtClean="0">
                <a:latin typeface="American Typewriter"/>
                <a:cs typeface="American Typewriter"/>
              </a:rPr>
              <a:t>How easy or difficult it is to tune a piano depends on the behavior of the tuning pin in the </a:t>
            </a:r>
            <a:r>
              <a:rPr lang="en-US" sz="1700" dirty="0" err="1" smtClean="0">
                <a:latin typeface="American Typewriter"/>
                <a:cs typeface="American Typewriter"/>
              </a:rPr>
              <a:t>pinblock</a:t>
            </a:r>
            <a:r>
              <a:rPr lang="en-US" sz="1700" dirty="0" smtClean="0">
                <a:latin typeface="American Typewriter"/>
                <a:cs typeface="American Typewriter"/>
              </a:rPr>
              <a:t>.”</a:t>
            </a:r>
            <a:endParaRPr lang="en-US" sz="1700" dirty="0">
              <a:latin typeface="American Typewriter"/>
              <a:cs typeface="American Typewriter"/>
            </a:endParaRPr>
          </a:p>
          <a:p>
            <a:pPr marL="0" indent="0">
              <a:buNone/>
            </a:pPr>
            <a:r>
              <a:rPr lang="en-US" sz="1700" dirty="0" smtClean="0">
                <a:latin typeface="American Typewriter"/>
                <a:cs typeface="American Typewriter"/>
              </a:rPr>
              <a:t>“A tuning pin that is too tight bends and twists so much above the </a:t>
            </a:r>
            <a:r>
              <a:rPr lang="en-US" sz="1700" dirty="0" err="1" smtClean="0">
                <a:latin typeface="American Typewriter"/>
                <a:cs typeface="American Typewriter"/>
              </a:rPr>
              <a:t>pinblock</a:t>
            </a:r>
            <a:r>
              <a:rPr lang="en-US" sz="1700" dirty="0" smtClean="0">
                <a:latin typeface="American Typewriter"/>
                <a:cs typeface="American Typewriter"/>
              </a:rPr>
              <a:t> that the pitch changes significantly before the pin turns in the pin block.  </a:t>
            </a:r>
            <a:r>
              <a:rPr lang="en-US" sz="1700" i="1" dirty="0" smtClean="0">
                <a:latin typeface="American Typewriter"/>
                <a:cs typeface="American Typewriter"/>
              </a:rPr>
              <a:t> In extreme cases you may not be able to tune the piano precisely.</a:t>
            </a:r>
            <a:r>
              <a:rPr lang="en-US" sz="1700" dirty="0" smtClean="0">
                <a:latin typeface="American Typewriter"/>
                <a:cs typeface="American Typewriter"/>
              </a:rPr>
              <a:t>”  </a:t>
            </a:r>
          </a:p>
          <a:p>
            <a:pPr marL="0" indent="0">
              <a:buNone/>
            </a:pPr>
            <a:r>
              <a:rPr lang="en-US" sz="1700" dirty="0" smtClean="0">
                <a:latin typeface="American Typewriter"/>
                <a:cs typeface="American Typewriter"/>
              </a:rPr>
              <a:t>“Jumpy tuning pins can make </a:t>
            </a:r>
            <a:r>
              <a:rPr lang="en-US" sz="1700" i="1" dirty="0" smtClean="0">
                <a:latin typeface="American Typewriter"/>
                <a:cs typeface="American Typewriter"/>
              </a:rPr>
              <a:t>fine tuning all but impossible</a:t>
            </a:r>
            <a:r>
              <a:rPr lang="en-US" sz="1700" dirty="0" smtClean="0">
                <a:latin typeface="American Typewriter"/>
                <a:cs typeface="American Typewriter"/>
              </a:rPr>
              <a:t>.”  </a:t>
            </a:r>
          </a:p>
          <a:p>
            <a:pPr marL="0" indent="0">
              <a:buNone/>
            </a:pPr>
            <a:r>
              <a:rPr lang="en-US" sz="1700" dirty="0" smtClean="0">
                <a:latin typeface="American Typewriter"/>
                <a:cs typeface="American Typewriter"/>
              </a:rPr>
              <a:t>“The tighter the pin, the more the pitch changes during tuning.”  </a:t>
            </a:r>
          </a:p>
          <a:p>
            <a:pPr marL="0" indent="0">
              <a:buNone/>
            </a:pPr>
            <a:r>
              <a:rPr lang="en-US" sz="1700" dirty="0" smtClean="0">
                <a:latin typeface="American Typewriter"/>
                <a:cs typeface="American Typewriter"/>
              </a:rPr>
              <a:t>						 “Pianos Inside Out</a:t>
            </a:r>
            <a:r>
              <a:rPr lang="en-US" sz="1900" dirty="0" smtClean="0">
                <a:latin typeface="American Typewriter"/>
                <a:cs typeface="American Typewriter"/>
              </a:rPr>
              <a:t>” by Mario </a:t>
            </a:r>
            <a:r>
              <a:rPr lang="en-US" sz="1900" dirty="0" err="1" smtClean="0">
                <a:latin typeface="American Typewriter"/>
                <a:cs typeface="American Typewriter"/>
              </a:rPr>
              <a:t>Igrec</a:t>
            </a:r>
            <a:r>
              <a:rPr lang="en-US" sz="1900" dirty="0" smtClean="0">
                <a:latin typeface="American Typewriter"/>
                <a:cs typeface="American Typewriter"/>
              </a:rPr>
              <a:t>.  </a:t>
            </a:r>
            <a:endParaRPr lang="en-US" sz="1900" dirty="0">
              <a:latin typeface="American Typewriter"/>
              <a:cs typeface="American Typewriter"/>
            </a:endParaRPr>
          </a:p>
        </p:txBody>
      </p:sp>
      <p:sp>
        <p:nvSpPr>
          <p:cNvPr id="5" name="TextBox 4"/>
          <p:cNvSpPr txBox="1"/>
          <p:nvPr/>
        </p:nvSpPr>
        <p:spPr>
          <a:xfrm>
            <a:off x="29029" y="2880210"/>
            <a:ext cx="8024728" cy="677108"/>
          </a:xfrm>
          <a:prstGeom prst="rect">
            <a:avLst/>
          </a:prstGeom>
          <a:noFill/>
        </p:spPr>
        <p:txBody>
          <a:bodyPr wrap="square" rtlCol="0">
            <a:spAutoFit/>
          </a:bodyPr>
          <a:lstStyle/>
          <a:p>
            <a:r>
              <a:rPr lang="en-US" sz="1400" dirty="0" smtClean="0">
                <a:latin typeface="Apple Casual"/>
                <a:cs typeface="Apple Casual"/>
              </a:rPr>
              <a:t>“</a:t>
            </a:r>
            <a:r>
              <a:rPr lang="en-US" sz="1200" dirty="0" err="1" smtClean="0">
                <a:latin typeface="Bank Gothic"/>
                <a:cs typeface="Bank Gothic"/>
              </a:rPr>
              <a:t>Multilaminated</a:t>
            </a:r>
            <a:r>
              <a:rPr lang="en-US" sz="1200" dirty="0" smtClean="0">
                <a:latin typeface="Bank Gothic"/>
                <a:cs typeface="Bank Gothic"/>
              </a:rPr>
              <a:t> </a:t>
            </a:r>
            <a:r>
              <a:rPr lang="en-US" sz="1200" dirty="0" err="1" smtClean="0">
                <a:latin typeface="Bank Gothic"/>
                <a:cs typeface="Bank Gothic"/>
              </a:rPr>
              <a:t>pinblocks</a:t>
            </a:r>
            <a:r>
              <a:rPr lang="en-US" sz="1200" dirty="0" smtClean="0">
                <a:latin typeface="Bank Gothic"/>
                <a:cs typeface="Bank Gothic"/>
              </a:rPr>
              <a:t> </a:t>
            </a:r>
            <a:r>
              <a:rPr lang="mr-IN" sz="1200" dirty="0" smtClean="0">
                <a:latin typeface="Bank Gothic"/>
                <a:cs typeface="Bank Gothic"/>
              </a:rPr>
              <a:t>…</a:t>
            </a:r>
            <a:r>
              <a:rPr lang="en-US" sz="1200" dirty="0" smtClean="0">
                <a:latin typeface="Bank Gothic"/>
                <a:cs typeface="Bank Gothic"/>
              </a:rPr>
              <a:t>are more likely to have tuning pins too tight for careful tuning.  A good </a:t>
            </a:r>
            <a:r>
              <a:rPr lang="en-US" sz="1200" dirty="0" err="1" smtClean="0">
                <a:latin typeface="Bank Gothic"/>
                <a:cs typeface="Bank Gothic"/>
              </a:rPr>
              <a:t>pinblock</a:t>
            </a:r>
            <a:r>
              <a:rPr lang="en-US" sz="1200" dirty="0" smtClean="0">
                <a:latin typeface="Bank Gothic"/>
                <a:cs typeface="Bank Gothic"/>
              </a:rPr>
              <a:t> must have a torque high enough to hold the strings in tune, but not so high as to prevent fine tuning.” 	 “The Piano Book” by Larry Fine</a:t>
            </a:r>
            <a:endParaRPr lang="en-US" sz="1200" dirty="0">
              <a:latin typeface="Bank Gothic"/>
              <a:cs typeface="Bank Gothic"/>
            </a:endParaRPr>
          </a:p>
        </p:txBody>
      </p:sp>
      <p:sp>
        <p:nvSpPr>
          <p:cNvPr id="6" name="TextBox 5"/>
          <p:cNvSpPr txBox="1"/>
          <p:nvPr/>
        </p:nvSpPr>
        <p:spPr>
          <a:xfrm>
            <a:off x="344066" y="5429604"/>
            <a:ext cx="7709691" cy="553998"/>
          </a:xfrm>
          <a:prstGeom prst="rect">
            <a:avLst/>
          </a:prstGeom>
          <a:noFill/>
        </p:spPr>
        <p:txBody>
          <a:bodyPr wrap="square" rtlCol="0">
            <a:spAutoFit/>
          </a:bodyPr>
          <a:lstStyle/>
          <a:p>
            <a:r>
              <a:rPr lang="en-US" sz="1600" dirty="0" smtClean="0">
                <a:latin typeface="Jazz LET"/>
                <a:cs typeface="Jazz LET"/>
              </a:rPr>
              <a:t>“</a:t>
            </a:r>
            <a:r>
              <a:rPr lang="en-US" sz="1400" i="1" dirty="0" err="1" smtClean="0">
                <a:latin typeface="Jazz LET"/>
                <a:cs typeface="Jazz LET"/>
              </a:rPr>
              <a:t>Overtight</a:t>
            </a:r>
            <a:r>
              <a:rPr lang="en-US" sz="1400" i="1" dirty="0" smtClean="0">
                <a:latin typeface="Jazz LET"/>
                <a:cs typeface="Jazz LET"/>
              </a:rPr>
              <a:t> pins make fine tuning a difficult task at best</a:t>
            </a:r>
            <a:r>
              <a:rPr lang="en-US" sz="1400" dirty="0" smtClean="0">
                <a:latin typeface="Jazz LET"/>
                <a:cs typeface="Jazz LET"/>
              </a:rPr>
              <a:t>.”</a:t>
            </a:r>
          </a:p>
          <a:p>
            <a:r>
              <a:rPr lang="en-US" sz="1400" dirty="0" smtClean="0">
                <a:latin typeface="Jazz LET"/>
                <a:cs typeface="Jazz LET"/>
              </a:rPr>
              <a:t>Paul </a:t>
            </a:r>
            <a:r>
              <a:rPr lang="en-US" sz="1400" dirty="0" err="1" smtClean="0">
                <a:latin typeface="Jazz LET"/>
                <a:cs typeface="Jazz LET"/>
              </a:rPr>
              <a:t>Larudee</a:t>
            </a:r>
            <a:r>
              <a:rPr lang="en-US" sz="1400" dirty="0">
                <a:latin typeface="Jazz LET"/>
                <a:cs typeface="Jazz LET"/>
              </a:rPr>
              <a:t>,</a:t>
            </a:r>
            <a:r>
              <a:rPr lang="en-US" sz="1400" dirty="0" smtClean="0">
                <a:latin typeface="Jazz LET"/>
                <a:cs typeface="Jazz LET"/>
              </a:rPr>
              <a:t> inventor of the Lo-</a:t>
            </a:r>
            <a:r>
              <a:rPr lang="en-US" sz="1400" dirty="0" err="1" smtClean="0">
                <a:latin typeface="Jazz LET"/>
                <a:cs typeface="Jazz LET"/>
              </a:rPr>
              <a:t>Torq</a:t>
            </a:r>
            <a:r>
              <a:rPr lang="en-US" sz="1400" dirty="0" smtClean="0">
                <a:latin typeface="Jazz LET"/>
                <a:cs typeface="Jazz LET"/>
              </a:rPr>
              <a:t> tuning pin</a:t>
            </a:r>
            <a:endParaRPr lang="en-US" sz="1400" dirty="0">
              <a:latin typeface="Jazz LET"/>
              <a:cs typeface="Jazz LET"/>
            </a:endParaRPr>
          </a:p>
        </p:txBody>
      </p:sp>
      <p:sp>
        <p:nvSpPr>
          <p:cNvPr id="4" name="TextBox 3"/>
          <p:cNvSpPr txBox="1"/>
          <p:nvPr/>
        </p:nvSpPr>
        <p:spPr>
          <a:xfrm>
            <a:off x="531588" y="4745556"/>
            <a:ext cx="7859547" cy="523220"/>
          </a:xfrm>
          <a:prstGeom prst="rect">
            <a:avLst/>
          </a:prstGeom>
          <a:noFill/>
        </p:spPr>
        <p:txBody>
          <a:bodyPr wrap="square" rtlCol="0">
            <a:spAutoFit/>
          </a:bodyPr>
          <a:lstStyle/>
          <a:p>
            <a:r>
              <a:rPr lang="en-US" sz="1400" dirty="0" smtClean="0">
                <a:latin typeface="Copperplate Gothic Bold"/>
                <a:cs typeface="Copperplate Gothic Bold"/>
              </a:rPr>
              <a:t>“As all piano technicians know, tuning pins can have various problems that interfere with accurate tuning.” 		 Harold A. Conklin, Jr.  </a:t>
            </a:r>
            <a:endParaRPr lang="en-US" sz="1400" dirty="0">
              <a:latin typeface="Copperplate Gothic Bold"/>
              <a:cs typeface="Copperplate Gothic Bold"/>
            </a:endParaRPr>
          </a:p>
        </p:txBody>
      </p:sp>
      <p:sp>
        <p:nvSpPr>
          <p:cNvPr id="7" name="TextBox 6"/>
          <p:cNvSpPr txBox="1"/>
          <p:nvPr/>
        </p:nvSpPr>
        <p:spPr>
          <a:xfrm>
            <a:off x="1995378" y="3756375"/>
            <a:ext cx="7148622" cy="738664"/>
          </a:xfrm>
          <a:prstGeom prst="rect">
            <a:avLst/>
          </a:prstGeom>
          <a:noFill/>
        </p:spPr>
        <p:txBody>
          <a:bodyPr wrap="square" rtlCol="0">
            <a:spAutoFit/>
          </a:bodyPr>
          <a:lstStyle/>
          <a:p>
            <a:r>
              <a:rPr lang="en-US" sz="1400" dirty="0" smtClean="0"/>
              <a:t>“A tuner’s mastery of the subtle nuances of</a:t>
            </a:r>
            <a:r>
              <a:rPr lang="mr-IN" sz="1400" dirty="0" smtClean="0"/>
              <a:t>…</a:t>
            </a:r>
            <a:r>
              <a:rPr lang="en-US" sz="1400" dirty="0" smtClean="0"/>
              <a:t>tuning depends almost entirely on the finely developed capability</a:t>
            </a:r>
            <a:r>
              <a:rPr lang="mr-IN" sz="1400" dirty="0" smtClean="0"/>
              <a:t>…</a:t>
            </a:r>
            <a:r>
              <a:rPr lang="en-US" sz="1400" dirty="0" smtClean="0"/>
              <a:t>to accurately make minute and stable changes in</a:t>
            </a:r>
            <a:r>
              <a:rPr lang="mr-IN" sz="1400" dirty="0" smtClean="0"/>
              <a:t>…</a:t>
            </a:r>
            <a:r>
              <a:rPr lang="en-US" sz="1400" dirty="0" smtClean="0"/>
              <a:t>pitch.”</a:t>
            </a:r>
          </a:p>
          <a:p>
            <a:r>
              <a:rPr lang="en-US" sz="1400" dirty="0" smtClean="0"/>
              <a:t>Daniel </a:t>
            </a:r>
            <a:r>
              <a:rPr lang="en-US" sz="1400" dirty="0" err="1" smtClean="0"/>
              <a:t>Levitan</a:t>
            </a:r>
            <a:r>
              <a:rPr lang="en-US" sz="1400" dirty="0" smtClean="0"/>
              <a:t>, “The Craft of Piano Tuning”</a:t>
            </a:r>
            <a:endParaRPr lang="en-US" sz="1400" dirty="0"/>
          </a:p>
        </p:txBody>
      </p:sp>
    </p:spTree>
    <p:extLst>
      <p:ext uri="{BB962C8B-B14F-4D97-AF65-F5344CB8AC3E}">
        <p14:creationId xmlns:p14="http://schemas.microsoft.com/office/powerpoint/2010/main" val="1922176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3 most important things in tuning:  Stability</a:t>
            </a:r>
            <a:r>
              <a:rPr lang="en-US" dirty="0" smtClean="0"/>
              <a:t>, stability, stability</a:t>
            </a:r>
            <a:r>
              <a:rPr lang="mr-IN" dirty="0" smtClean="0"/>
              <a:t>…</a:t>
            </a:r>
            <a:endParaRPr lang="en-US" dirty="0"/>
          </a:p>
        </p:txBody>
      </p:sp>
      <p:sp>
        <p:nvSpPr>
          <p:cNvPr id="3" name="Content Placeholder 2"/>
          <p:cNvSpPr>
            <a:spLocks noGrp="1"/>
          </p:cNvSpPr>
          <p:nvPr>
            <p:ph sz="quarter" idx="1"/>
          </p:nvPr>
        </p:nvSpPr>
        <p:spPr/>
        <p:txBody>
          <a:bodyPr>
            <a:normAutofit/>
          </a:bodyPr>
          <a:lstStyle/>
          <a:p>
            <a:pPr marL="0" indent="0">
              <a:buNone/>
            </a:pPr>
            <a:r>
              <a:rPr lang="en-US" sz="1600" dirty="0" smtClean="0"/>
              <a:t>	“The more you move the tuning pin, the more unstable the tuning.” </a:t>
            </a:r>
            <a:r>
              <a:rPr lang="mr-IN" sz="1600" dirty="0" smtClean="0"/>
              <a:t>–</a:t>
            </a:r>
            <a:r>
              <a:rPr lang="en-US" sz="1600" dirty="0" smtClean="0"/>
              <a:t>Norman </a:t>
            </a:r>
            <a:r>
              <a:rPr lang="en-US" sz="1600" dirty="0" err="1" smtClean="0"/>
              <a:t>Neblett</a:t>
            </a:r>
            <a:r>
              <a:rPr lang="en-US" sz="1600" dirty="0" smtClean="0"/>
              <a:t>, RPT</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r>
              <a:rPr lang="en-US" sz="1600" dirty="0" smtClean="0"/>
              <a:t>	</a:t>
            </a:r>
          </a:p>
          <a:p>
            <a:pPr marL="0" indent="0">
              <a:buNone/>
            </a:pPr>
            <a:r>
              <a:rPr lang="en-US" sz="1600" dirty="0" smtClean="0"/>
              <a:t>	“..essential for tuning with stability includes skill in making</a:t>
            </a:r>
            <a:r>
              <a:rPr lang="en-US" sz="1600" dirty="0"/>
              <a:t> </a:t>
            </a:r>
            <a:r>
              <a:rPr lang="en-US" sz="1600" dirty="0" smtClean="0"/>
              <a:t>tiny incremental movements of the pin in the </a:t>
            </a:r>
            <a:r>
              <a:rPr lang="en-US" sz="1600" dirty="0" err="1" smtClean="0"/>
              <a:t>pinblock</a:t>
            </a:r>
            <a:r>
              <a:rPr lang="en-US" sz="1600" dirty="0" smtClean="0"/>
              <a:t>.”  - Michael Travis, RPT</a:t>
            </a:r>
          </a:p>
          <a:p>
            <a:pPr marL="0" indent="0">
              <a:buNone/>
            </a:pPr>
            <a:endParaRPr lang="en-US" sz="1600" dirty="0" smtClean="0"/>
          </a:p>
          <a:p>
            <a:pPr marL="0" indent="0">
              <a:buNone/>
            </a:pPr>
            <a:r>
              <a:rPr lang="en-US" sz="1600" dirty="0"/>
              <a:t>	</a:t>
            </a:r>
            <a:r>
              <a:rPr lang="en-US" sz="1600" dirty="0" smtClean="0"/>
              <a:t>“The more pitch is changed, the less it’s going to hold.” - Susan Graham, RPT</a:t>
            </a:r>
          </a:p>
          <a:p>
            <a:pPr marL="0" indent="0">
              <a:buNone/>
            </a:pPr>
            <a:r>
              <a:rPr lang="en-US" sz="1600" dirty="0"/>
              <a:t>	</a:t>
            </a:r>
            <a:endParaRPr lang="en-US" sz="1600" dirty="0" smtClean="0"/>
          </a:p>
          <a:p>
            <a:pPr marL="0" indent="0">
              <a:buNone/>
            </a:pPr>
            <a:r>
              <a:rPr lang="en-US" sz="1600" dirty="0" smtClean="0"/>
              <a:t>	</a:t>
            </a:r>
            <a:r>
              <a:rPr lang="en-US" sz="1600" dirty="0" smtClean="0"/>
              <a:t>“</a:t>
            </a:r>
            <a:r>
              <a:rPr lang="en-US" sz="1600" dirty="0" err="1" smtClean="0"/>
              <a:t>Ultratight</a:t>
            </a:r>
            <a:r>
              <a:rPr lang="en-US" sz="1600" dirty="0" smtClean="0"/>
              <a:t> </a:t>
            </a:r>
            <a:r>
              <a:rPr lang="en-US" sz="1600" dirty="0" smtClean="0"/>
              <a:t>tuning pins make it difficult to impossible to do </a:t>
            </a:r>
            <a:r>
              <a:rPr lang="en-US" sz="1600" dirty="0" smtClean="0"/>
              <a:t>an accurate </a:t>
            </a:r>
            <a:r>
              <a:rPr lang="en-US" sz="1600" dirty="0" smtClean="0"/>
              <a:t>and stable tuning.” 							</a:t>
            </a:r>
            <a:r>
              <a:rPr lang="mr-IN" sz="1600" dirty="0" smtClean="0"/>
              <a:t>–</a:t>
            </a:r>
            <a:r>
              <a:rPr lang="en-US" sz="1600" dirty="0" smtClean="0"/>
              <a:t> Larry Lobel, RPT</a:t>
            </a:r>
          </a:p>
          <a:p>
            <a:pPr marL="0" indent="0">
              <a:buNone/>
            </a:pPr>
            <a:r>
              <a:rPr lang="en-US" sz="1600" dirty="0"/>
              <a:t>	</a:t>
            </a:r>
            <a:endParaRPr lang="en-US" sz="1600" dirty="0" smtClean="0"/>
          </a:p>
          <a:p>
            <a:pPr marL="0" indent="0">
              <a:buNone/>
            </a:pPr>
            <a:r>
              <a:rPr lang="en-US" sz="1600" dirty="0" smtClean="0"/>
              <a:t>Over-tight tuning pins work </a:t>
            </a:r>
            <a:r>
              <a:rPr lang="en-US" sz="1600" i="1" dirty="0" smtClean="0"/>
              <a:t>against </a:t>
            </a:r>
            <a:r>
              <a:rPr lang="en-US" sz="1600" dirty="0" smtClean="0"/>
              <a:t>fine tuning &amp; stability.  Tuners want to do their best for customers and help piano makers sell instruments, but TPT sabotages our efforts.  </a:t>
            </a:r>
          </a:p>
          <a:p>
            <a:pPr marL="0" indent="0">
              <a:buNone/>
            </a:pPr>
            <a:endParaRPr lang="en-US" sz="1600" dirty="0"/>
          </a:p>
        </p:txBody>
      </p:sp>
    </p:spTree>
    <p:extLst>
      <p:ext uri="{BB962C8B-B14F-4D97-AF65-F5344CB8AC3E}">
        <p14:creationId xmlns:p14="http://schemas.microsoft.com/office/powerpoint/2010/main" val="2575363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TPT history</a:t>
            </a:r>
            <a:endParaRPr lang="en-US" dirty="0"/>
          </a:p>
        </p:txBody>
      </p:sp>
      <p:sp>
        <p:nvSpPr>
          <p:cNvPr id="5" name="TextBox 4"/>
          <p:cNvSpPr txBox="1"/>
          <p:nvPr/>
        </p:nvSpPr>
        <p:spPr>
          <a:xfrm>
            <a:off x="612648" y="1737375"/>
            <a:ext cx="8022005" cy="2554545"/>
          </a:xfrm>
          <a:prstGeom prst="rect">
            <a:avLst/>
          </a:prstGeom>
          <a:noFill/>
        </p:spPr>
        <p:txBody>
          <a:bodyPr wrap="square" rtlCol="0">
            <a:spAutoFit/>
          </a:bodyPr>
          <a:lstStyle/>
          <a:p>
            <a:r>
              <a:rPr lang="en-US" sz="1600" dirty="0" smtClean="0"/>
              <a:t>For more than </a:t>
            </a:r>
            <a:r>
              <a:rPr lang="en-US" sz="1600" dirty="0" smtClean="0">
                <a:solidFill>
                  <a:srgbClr val="0000FF"/>
                </a:solidFill>
              </a:rPr>
              <a:t>200 years </a:t>
            </a:r>
            <a:r>
              <a:rPr lang="en-US" sz="1600" dirty="0" smtClean="0"/>
              <a:t>there have been many patented inventions designed to improve the piano’s tuning pin/string system. </a:t>
            </a:r>
            <a:r>
              <a:rPr lang="en-US" sz="1600" dirty="0"/>
              <a:t>Various inventions </a:t>
            </a:r>
            <a:r>
              <a:rPr lang="en-US" sz="1600" dirty="0" smtClean="0"/>
              <a:t>re-designed either tuning pins or </a:t>
            </a:r>
            <a:r>
              <a:rPr lang="en-US" sz="1600" dirty="0" err="1" smtClean="0"/>
              <a:t>pinblocks</a:t>
            </a:r>
            <a:r>
              <a:rPr lang="en-US" sz="1600" dirty="0" smtClean="0"/>
              <a:t>.  </a:t>
            </a:r>
          </a:p>
          <a:p>
            <a:endParaRPr lang="en-US" sz="1600" i="1" dirty="0"/>
          </a:p>
          <a:p>
            <a:r>
              <a:rPr lang="en-US" sz="1600" dirty="0" smtClean="0"/>
              <a:t>Most of these addressed problems of </a:t>
            </a:r>
            <a:r>
              <a:rPr lang="en-US" sz="1600" i="1" dirty="0" smtClean="0"/>
              <a:t>pianos going out of tune, or tuning pins becoming loose over time</a:t>
            </a:r>
            <a:r>
              <a:rPr lang="en-US" sz="1600" dirty="0" smtClean="0"/>
              <a:t>.  This is what manufacturers are afraid of, but they have mostly ignored the many ingenious solutions that have been devised, instead choosing to increase TPT, making it ever-harder to fine-tune their pianos. </a:t>
            </a:r>
          </a:p>
          <a:p>
            <a:r>
              <a:rPr lang="en-US" sz="1600" dirty="0" smtClean="0"/>
              <a:t> </a:t>
            </a:r>
          </a:p>
          <a:p>
            <a:r>
              <a:rPr lang="en-US" sz="1600" dirty="0" smtClean="0"/>
              <a:t>Some inventions have been cockamamie ideas, others may have been good, but we never found out because they were never tried.  </a:t>
            </a:r>
            <a:endParaRPr lang="en-US" sz="1600" dirty="0"/>
          </a:p>
        </p:txBody>
      </p:sp>
      <p:pic>
        <p:nvPicPr>
          <p:cNvPr id="7" name="Content Placeholder 6" descr="Screenshot 2016-09-04 14.38.53.png"/>
          <p:cNvPicPr>
            <a:picLocks noGrp="1" noChangeAspect="1"/>
          </p:cNvPicPr>
          <p:nvPr>
            <p:ph sz="quarter" idx="1"/>
          </p:nvPr>
        </p:nvPicPr>
        <p:blipFill>
          <a:blip r:embed="rId2">
            <a:extLst>
              <a:ext uri="{28A0092B-C50C-407E-A947-70E740481C1C}">
                <a14:useLocalDpi xmlns:a14="http://schemas.microsoft.com/office/drawing/2010/main" val="0"/>
              </a:ext>
            </a:extLst>
          </a:blip>
          <a:srcRect l="-26487" r="-26487"/>
          <a:stretch>
            <a:fillRect/>
          </a:stretch>
        </p:blipFill>
        <p:spPr>
          <a:xfrm>
            <a:off x="4342550" y="4173908"/>
            <a:ext cx="4423498" cy="2439125"/>
          </a:xfrm>
        </p:spPr>
      </p:pic>
      <p:sp>
        <p:nvSpPr>
          <p:cNvPr id="9" name="TextBox 8"/>
          <p:cNvSpPr txBox="1"/>
          <p:nvPr/>
        </p:nvSpPr>
        <p:spPr>
          <a:xfrm>
            <a:off x="1338501" y="4660307"/>
            <a:ext cx="2222607" cy="1815882"/>
          </a:xfrm>
          <a:prstGeom prst="rect">
            <a:avLst/>
          </a:prstGeom>
          <a:noFill/>
        </p:spPr>
        <p:txBody>
          <a:bodyPr wrap="square" rtlCol="0">
            <a:spAutoFit/>
          </a:bodyPr>
          <a:lstStyle/>
          <a:p>
            <a:r>
              <a:rPr lang="en-US" sz="1600" dirty="0" smtClean="0"/>
              <a:t>This one required 2 tuning pins for each string; obviously a costly addition to manufacture, and probably unworkable because of space limitations.</a:t>
            </a:r>
            <a:endParaRPr lang="en-US" sz="1600" dirty="0"/>
          </a:p>
        </p:txBody>
      </p:sp>
      <p:sp>
        <p:nvSpPr>
          <p:cNvPr id="10" name="Right Arrow 9"/>
          <p:cNvSpPr/>
          <p:nvPr/>
        </p:nvSpPr>
        <p:spPr>
          <a:xfrm>
            <a:off x="3457389" y="474470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712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32931</TotalTime>
  <Words>2944</Words>
  <Application>Microsoft Macintosh PowerPoint</Application>
  <PresentationFormat>On-screen Show (4:3)</PresentationFormat>
  <Paragraphs>166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Median</vt:lpstr>
      <vt:lpstr>PIANO TUNING PIN Study</vt:lpstr>
      <vt:lpstr>Purpose of Symposium</vt:lpstr>
      <vt:lpstr>The elephant in the room…</vt:lpstr>
      <vt:lpstr>Did older pianos have less TPT?</vt:lpstr>
      <vt:lpstr>Whose problem is it?  </vt:lpstr>
      <vt:lpstr>What are we trying to do here?</vt:lpstr>
      <vt:lpstr>So it’s not just me…</vt:lpstr>
      <vt:lpstr>The 3 most important things in tuning:  Stability, stability, stability…</vt:lpstr>
      <vt:lpstr>Some TPT history</vt:lpstr>
      <vt:lpstr>From a treatise of 100 years ago…</vt:lpstr>
      <vt:lpstr>More bad ideas…</vt:lpstr>
      <vt:lpstr>Lock the pins in place - seriously?</vt:lpstr>
      <vt:lpstr>One that worked --</vt:lpstr>
      <vt:lpstr>Steinway also tried --</vt:lpstr>
      <vt:lpstr>Another Steinway idea…</vt:lpstr>
      <vt:lpstr>Baldwin’s efforts ---</vt:lpstr>
      <vt:lpstr>Kawai was on it too:</vt:lpstr>
      <vt:lpstr>Kawai tries a different approach</vt:lpstr>
      <vt:lpstr>Another Baldwin effort</vt:lpstr>
      <vt:lpstr>Much to learn from Conklin’s patent</vt:lpstr>
      <vt:lpstr>Crucial statements in Conklin patent…</vt:lpstr>
      <vt:lpstr>Are “loose pins” really a problem ?   </vt:lpstr>
      <vt:lpstr> Can overtight pins be fixed?</vt:lpstr>
      <vt:lpstr>So how much torque should there be?</vt:lpstr>
      <vt:lpstr>Our task for today</vt:lpstr>
      <vt:lpstr>Conklin on measuring TPT</vt:lpstr>
      <vt:lpstr>Torque measuring technique </vt:lpstr>
      <vt:lpstr>How to fill out data form</vt:lpstr>
      <vt:lpstr>Another way to measure TPT… </vt:lpstr>
      <vt:lpstr>Map to the pianos ---</vt:lpstr>
    </vt:vector>
  </TitlesOfParts>
  <Company>Virtuoso Piano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 TUNING PINS</dc:title>
  <dc:creator>Larry Lobel</dc:creator>
  <cp:lastModifiedBy>Larry Lobel</cp:lastModifiedBy>
  <cp:revision>135</cp:revision>
  <dcterms:created xsi:type="dcterms:W3CDTF">2016-09-04T20:34:33Z</dcterms:created>
  <dcterms:modified xsi:type="dcterms:W3CDTF">2016-10-22T22:35:07Z</dcterms:modified>
</cp:coreProperties>
</file>